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5"/>
  </p:notesMasterIdLst>
  <p:sldIdLst>
    <p:sldId id="256" r:id="rId3"/>
    <p:sldId id="257" r:id="rId4"/>
    <p:sldId id="266" r:id="rId5"/>
    <p:sldId id="258" r:id="rId6"/>
    <p:sldId id="259" r:id="rId7"/>
    <p:sldId id="261" r:id="rId8"/>
    <p:sldId id="267" r:id="rId9"/>
    <p:sldId id="262" r:id="rId10"/>
    <p:sldId id="263" r:id="rId11"/>
    <p:sldId id="264" r:id="rId12"/>
    <p:sldId id="265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46F"/>
    <a:srgbClr val="3469B1"/>
    <a:srgbClr val="A40000"/>
    <a:srgbClr val="1976D2"/>
    <a:srgbClr val="FFFFFF"/>
    <a:srgbClr val="F5F5F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35F60D-D690-4235-8EDA-93EBC9B99122}">
  <a:tblStyle styleId="{FB35F60D-D690-4235-8EDA-93EBC9B9912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6FF"/>
          </a:solidFill>
        </a:fill>
      </a:tcStyle>
    </a:wholeTbl>
    <a:band1H>
      <a:tcTxStyle b="off" i="off"/>
      <a:tcStyle>
        <a:tcBdr/>
        <a:fill>
          <a:solidFill>
            <a:srgbClr val="CDECF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ECF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10" autoAdjust="0"/>
  </p:normalViewPr>
  <p:slideViewPr>
    <p:cSldViewPr snapToGrid="0">
      <p:cViewPr>
        <p:scale>
          <a:sx n="120" d="100"/>
          <a:sy n="120" d="100"/>
        </p:scale>
        <p:origin x="1764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Relationship Id="rId24" Type="http://schemas.openxmlformats.org/officeDocument/2006/relationships/font" Target="fonts/font9.fntdata"/><Relationship Id="rId25" Type="http://schemas.openxmlformats.org/officeDocument/2006/relationships/font" Target="fonts/font10.fntdata"/><Relationship Id="rId26" Type="http://schemas.openxmlformats.org/officeDocument/2006/relationships/font" Target="fonts/font11.fntdata"/><Relationship Id="rId27" Type="http://schemas.openxmlformats.org/officeDocument/2006/relationships/font" Target="fonts/font12.fntdata"/><Relationship Id="rId28" Type="http://schemas.openxmlformats.org/officeDocument/2006/relationships/font" Target="fonts/font13.fntdata"/><Relationship Id="rId29" Type="http://schemas.openxmlformats.org/officeDocument/2006/relationships/font" Target="fonts/font14.fntdata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4" name="Google Shape;65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8" name="Google Shape;68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149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Intros – 10 minutes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Level Setting – 15 minutes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Demo – 15 minutes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Discussion – 20 minutes</a:t>
            </a:r>
            <a:endParaRPr dirty="0"/>
          </a:p>
        </p:txBody>
      </p:sp>
      <p:sp>
        <p:nvSpPr>
          <p:cNvPr id="307" name="Google Shape;30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1" name="Google Shape;7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3" name="Google Shape;33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1" name="Google Shape;43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61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5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1D">
  <p:cSld name="Content 1D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Subtitle">
  <p:cSld name="Content + Sub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2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mplate 2">
  <p:cSld name="Template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3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A">
  <p:cSld name="Content 2A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" name="Google Shape;102;p14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ftr" idx="11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B">
  <p:cSld name="Content 2B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" name="Google Shape;113;p15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C">
  <p:cSld name="Content 2C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" name="Google Shape;124;p1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ftr" idx="11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3">
  <p:cSld name="Template 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">
  <p:cSld name="Content 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sz="2800" b="1" i="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Cover 1">
  <p:cSld name="2_Cover 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l="36818" r="3582"/>
            <a:stretch/>
          </p:blipFill>
          <p:spPr>
            <a:xfrm>
              <a:off x="1848915" y="-445"/>
              <a:ext cx="8588527" cy="6858000"/>
            </a:xfrm>
            <a:custGeom>
              <a:avLst/>
              <a:gdLst/>
              <a:ahLst/>
              <a:cxnLst/>
              <a:rect l="l" t="t" r="r" b="b"/>
              <a:pathLst>
                <a:path w="8588527" h="6858000" extrusionOk="0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00240" y="-445"/>
              <a:ext cx="5791760" cy="6858001"/>
            </a:xfrm>
            <a:custGeom>
              <a:avLst/>
              <a:gdLst/>
              <a:ahLst/>
              <a:cxnLst/>
              <a:rect l="l" t="t" r="r" b="b"/>
              <a:pathLst>
                <a:path w="5791760" h="6858001" extrusionOk="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avLst/>
              <a:gdLst/>
              <a:ahLst/>
              <a:cxnLst/>
              <a:rect l="l" t="t" r="r" b="b"/>
              <a:pathLst>
                <a:path w="5886389" h="6858889" extrusionOk="0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7423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21"/>
          <p:cNvSpPr txBox="1">
            <a:spLocks noGrp="1"/>
          </p:cNvSpPr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72" name="Google Shape;172;p21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Cover 1">
  <p:cSld name="2_Cover 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l="36818" r="3582"/>
            <a:stretch/>
          </p:blipFill>
          <p:spPr>
            <a:xfrm>
              <a:off x="1848915" y="-445"/>
              <a:ext cx="8588527" cy="6858000"/>
            </a:xfrm>
            <a:custGeom>
              <a:avLst/>
              <a:gdLst/>
              <a:ahLst/>
              <a:cxnLst/>
              <a:rect l="l" t="t" r="r" b="b"/>
              <a:pathLst>
                <a:path w="8588527" h="6858000" extrusionOk="0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00240" y="-445"/>
              <a:ext cx="5791760" cy="6858001"/>
            </a:xfrm>
            <a:custGeom>
              <a:avLst/>
              <a:gdLst/>
              <a:ahLst/>
              <a:cxnLst/>
              <a:rect l="l" t="t" r="r" b="b"/>
              <a:pathLst>
                <a:path w="5791760" h="6858001" extrusionOk="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avLst/>
              <a:gdLst/>
              <a:ahLst/>
              <a:cxnLst/>
              <a:rect l="l" t="t" r="r" b="b"/>
              <a:pathLst>
                <a:path w="5886389" h="6858889" extrusionOk="0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7423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8" name="Google Shape;28;p3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over 1">
  <p:cSld name="3_Cover 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name="adj" fmla="val 61454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avLst/>
              <a:gdLst/>
              <a:ahLst/>
              <a:cxnLst/>
              <a:rect l="l" t="t" r="r" b="b"/>
              <a:pathLst>
                <a:path w="5886389" h="6858889" extrusionOk="0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avLst/>
              <a:gdLst/>
              <a:ahLst/>
              <a:cxnLst/>
              <a:rect l="l" t="t" r="r" b="b"/>
              <a:pathLst>
                <a:path w="5792033" h="6858889" extrusionOk="0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83" name="Google Shape;183;p22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7A">
  <p:cSld name="1_Cover 7A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3" descr="A close up of a sig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23"/>
          <p:cNvSpPr txBox="1">
            <a:spLocks noGrp="1"/>
          </p:cNvSpPr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sz="5400" b="1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1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1">
  <p:cSld name="Template 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+ Subtitle">
  <p:cSld name="Template + Subtitl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body" idx="1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1B">
  <p:cSld name="Content 1B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7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C">
  <p:cSld name="Content 1C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1D">
  <p:cSld name="Content 1D">
    <p:bg>
      <p:bgPr>
        <a:solidFill>
          <a:schemeClr val="accent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Subtitle">
  <p:cSld name="Content + Subtitl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1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2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mplate 2">
  <p:cSld name="Template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8" name="Google Shape;238;p31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over 1">
  <p:cSld name="3_Cover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name="adj" fmla="val 61454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avLst/>
              <a:gdLst/>
              <a:ahLst/>
              <a:cxnLst/>
              <a:rect l="l" t="t" r="r" b="b"/>
              <a:pathLst>
                <a:path w="5886389" h="6858889" extrusionOk="0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avLst/>
              <a:gdLst/>
              <a:ahLst/>
              <a:cxnLst/>
              <a:rect l="l" t="t" r="r" b="b"/>
              <a:pathLst>
                <a:path w="5792033" h="6858889" extrusionOk="0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9" name="Google Shape;39;p4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A">
  <p:cSld name="Content 2A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6" name="Google Shape;246;p32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body" idx="1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ftr" idx="11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B">
  <p:cSld name="Content 2B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33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C">
  <p:cSld name="Content 2C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8" name="Google Shape;268;p34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1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ftr" idx="11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3">
  <p:cSld name="Template 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">
  <p:cSld name="Content 3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6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lank" type="blank">
  <p:cSld name="BLANK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7A">
  <p:cSld name="1_Cover 7A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5" descr="A close up of a sig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" name="Google Shape;51;p5"/>
          <p:cNvSpPr txBox="1">
            <a:spLocks noGrp="1"/>
          </p:cNvSpPr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sz="5400" b="1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1">
  <p:cSld name="Template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+ Subtitle">
  <p:cSld name="Template + Sub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1B">
  <p:cSld name="Content 1B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9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C">
  <p:cSld name="Content 1C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20" Type="http://schemas.openxmlformats.org/officeDocument/2006/relationships/theme" Target="../theme/theme2.xml"/><Relationship Id="rId2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" descr="A close up of a sig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ftr" idx="11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9" descr="A close up of a sign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jpg"/><Relationship Id="rId9" Type="http://schemas.openxmlformats.org/officeDocument/2006/relationships/image" Target="../media/image26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avLst/>
            <a:gdLst/>
            <a:ahLst/>
            <a:cxnLst/>
            <a:rect l="l" t="t" r="r" b="b"/>
            <a:pathLst>
              <a:path w="862934" h="995148" extrusionOk="0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avLst/>
            <a:gdLst/>
            <a:ahLst/>
            <a:cxnLst/>
            <a:rect l="l" t="t" r="r" b="b"/>
            <a:pathLst>
              <a:path w="1171762" h="641273" extrusionOk="0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avLst/>
            <a:gdLst/>
            <a:ahLst/>
            <a:cxnLst/>
            <a:rect l="l" t="t" r="r" b="b"/>
            <a:pathLst>
              <a:path w="1933162" h="825201" extrusionOk="0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avLst/>
            <a:gdLst/>
            <a:ahLst/>
            <a:cxnLst/>
            <a:rect l="l" t="t" r="r" b="b"/>
            <a:pathLst>
              <a:path w="181778" h="185488" extrusionOk="0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lang="en-US" sz="3600" b="1" i="0" u="none" strike="noStrike" cap="none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lang="en-US" sz="2000" b="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000" b="0" i="1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lang="en-US" sz="16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600" b="0" i="1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lang="en-US" sz="16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1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sz="1800" b="0" i="1" u="none" strike="noStrike" cap="non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0" u="none" strike="noStrike" cap="none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cap="none" spc="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sz="1600" b="1" i="0" u="none" cap="none" spc="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avLst/>
            <a:gdLst/>
            <a:ahLst/>
            <a:cxnLst/>
            <a:rect l="l" t="t" r="r" b="b"/>
            <a:pathLst>
              <a:path w="327938" h="12543" extrusionOk="0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657" name="Google Shape;657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lang="en-US" sz="2300" b="1" i="0" u="none" strike="noStrike" cap="none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300" b="0" i="1" u="none" strike="noStrike" cap="non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7"/>
          <p:cNvSpPr/>
          <p:nvPr/>
        </p:nvSpPr>
        <p:spPr>
          <a:xfrm>
            <a:off x="49802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0" name="Google Shape;660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1 (n=9)</a:t>
            </a:r>
          </a:p>
        </p:txBody>
      </p:sp>
      <p:sp>
        <p:nvSpPr>
          <p:cNvPr id="661" name="Google Shape;661;p47"/>
          <p:cNvSpPr/>
          <p:nvPr/>
        </p:nvSpPr>
        <p:spPr>
          <a:xfrm rot="-5400000">
            <a:off x="426675" y="1973774"/>
            <a:ext cx="921300" cy="345000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Competitors are outpacing our presence through frequent visits, sponsored dinners, symposia, and starter kit distribution.</a:t>
            </a:r>
          </a:p>
        </p:txBody>
      </p:sp>
      <p:sp>
        <p:nvSpPr>
          <p:cNvPr id="663" name="Google Shape;663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43: 'rival teams are "outspending everyone else" with sponsored dinners, symposia, and starter kits'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64: 'rival companies are offering well-attended dinners and providing attractive starter kits to clinics'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82: 'competitor reps have been visiting their institution more frequently than ours, offering multiple sponsored dinners'</a:t>
            </a:r>
          </a:p>
        </p:txBody>
      </p:sp>
      <p:sp>
        <p:nvSpPr>
          <p:cNvPr id="665" name="Google Shape;665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How can we increase our field presence and educational programming to match competitor visibility?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What specific incentives or programs can we implement to strengthen relationships with key accounts?</a:t>
            </a:r>
          </a:p>
        </p:txBody>
      </p:sp>
      <p:sp>
        <p:nvSpPr>
          <p:cNvPr id="667" name="Google Shape;667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431861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2 (n=9)</a:t>
            </a:r>
          </a:p>
        </p:txBody>
      </p:sp>
      <p:sp>
        <p:nvSpPr>
          <p:cNvPr id="670" name="Google Shape;670;p47"/>
          <p:cNvSpPr/>
          <p:nvPr/>
        </p:nvSpPr>
        <p:spPr>
          <a:xfrm rot="-5400000">
            <a:off x="4255075" y="1981574"/>
            <a:ext cx="905700" cy="345000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Competitors are selectively presenting or overstating clinical data to create false impressions of superiority.</a:t>
            </a:r>
          </a:p>
        </p:txBody>
      </p:sp>
      <p:sp>
        <p:nvSpPr>
          <p:cNvPr id="672" name="Google Shape;672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39: 'competitor reps are presenting safety data selectively, creating the impression of superiority'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52: 'competitor reps are heavily emphasizing safety profiles, sometimes overstating the data'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89: 'competitor reps spinning head-to-head trial data in ways that confuse less experienced staff'</a:t>
            </a:r>
          </a:p>
        </p:txBody>
      </p:sp>
      <p:sp>
        <p:nvSpPr>
          <p:cNvPr id="674" name="Google Shape;674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How can we proactively educate physicians on proper data interpretation and competitor claims?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What tools can we provide to help physicians critically evaluate competing safety and efficacy narratives?</a:t>
            </a:r>
          </a:p>
        </p:txBody>
      </p:sp>
      <p:sp>
        <p:nvSpPr>
          <p:cNvPr id="676" name="Google Shape;676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813920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3 (n=5)</a:t>
            </a:r>
          </a:p>
        </p:txBody>
      </p:sp>
      <p:sp>
        <p:nvSpPr>
          <p:cNvPr id="679" name="Google Shape;679;p47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Competitor messaging about product convenience, reduced monitoring, and ease of administration is gaining strong traction.</a:t>
            </a:r>
          </a:p>
        </p:txBody>
      </p:sp>
      <p:sp>
        <p:nvSpPr>
          <p:cNvPr id="681" name="Google Shape;681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46: 'competitor's "ease of use" messaging is resonating with nurses'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57: 'some of their patients are switching to competitor therapy after hearing claims of reduced monitoring needs'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73: 'competitor teams are positioning their new formulation as much easier to use and this messaging is gaining traction'</a:t>
            </a:r>
          </a:p>
        </p:txBody>
      </p:sp>
      <p:sp>
        <p:nvSpPr>
          <p:cNvPr id="683" name="Google Shape;683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How can we better communicate our product's practical advantages and administration benefits?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What specific convenience features should we emphasize to counter competitor positioning?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8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lang="en-US" sz="2300" b="1" i="0" u="none" strike="noStrike" cap="none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300" b="0" i="1" u="none" strike="noStrike" cap="non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8"/>
          <p:cNvSpPr/>
          <p:nvPr/>
        </p:nvSpPr>
        <p:spPr>
          <a:xfrm>
            <a:off x="49802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1 (n=10)</a:t>
            </a:r>
          </a:p>
        </p:txBody>
      </p:sp>
      <p:sp>
        <p:nvSpPr>
          <p:cNvPr id="695" name="Google Shape;695;p48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Fellows and residents consistently struggle to interpret clinical trial data, particularly subgroup analyses, endpoints, and statistical measures.</a:t>
            </a:r>
          </a:p>
        </p:txBody>
      </p:sp>
      <p:sp>
        <p:nvSpPr>
          <p:cNvPr id="697" name="Google Shape;697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37: 'They explained that fellows in their program often misinterpret subgroup analyses in trial readouts.'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50: 'They commented that fellows are still struggling to understand endpoints like PFS versus OS.'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63: 'They shared that residents and fellows are still struggling to interpret trial data, particularly hazard ratios and subgroup analyses.'</a:t>
            </a:r>
          </a:p>
        </p:txBody>
      </p:sp>
      <p:sp>
        <p:nvSpPr>
          <p:cNvPr id="699" name="Google Shape;699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1: What specific training methodologies would most effectively improve statistical literacy among medical trainees?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2: How can complex trial data be presented in more digestible formats for busy clinical environments?</a:t>
            </a:r>
          </a:p>
        </p:txBody>
      </p:sp>
      <p:sp>
        <p:nvSpPr>
          <p:cNvPr id="701" name="Google Shape;701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8"/>
          <p:cNvSpPr/>
          <p:nvPr/>
        </p:nvSpPr>
        <p:spPr>
          <a:xfrm>
            <a:off x="431861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2 (n=8)</a:t>
            </a:r>
          </a:p>
        </p:txBody>
      </p:sp>
      <p:sp>
        <p:nvSpPr>
          <p:cNvPr id="704" name="Google Shape;704;p48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Medical trainees frequently confuse therapeutic mechanisms and lack confidence in making appropriate dose adjustments for complex patients.</a:t>
            </a:r>
          </a:p>
        </p:txBody>
      </p:sp>
      <p:sp>
        <p:nvSpPr>
          <p:cNvPr id="706" name="Google Shape;706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55: 'They said fellows often conflate mechanisms of action across therapies.'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69: 'They said younger physicians often hesitate to make dose adjustments in complex patients, preferring to refer cases to senior colleagues.'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87: 'They stressed that residents lack confidence in distinguishing mechanisms of action across therapies, creating confusion in teaching environments.'</a:t>
            </a:r>
          </a:p>
        </p:txBody>
      </p:sp>
      <p:sp>
        <p:nvSpPr>
          <p:cNvPr id="708" name="Google Shape;708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1: What comparative educational tools would best help trainees distinguish between different therapeutic mechanisms?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2: How can dose modification training be structured to build confidence in managing complex patient populations?</a:t>
            </a:r>
          </a:p>
        </p:txBody>
      </p:sp>
      <p:sp>
        <p:nvSpPr>
          <p:cNvPr id="710" name="Google Shape;710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813920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3 (n=6)</a:t>
            </a:r>
          </a:p>
        </p:txBody>
      </p:sp>
      <p:sp>
        <p:nvSpPr>
          <p:cNvPr id="713" name="Google Shape;713;p48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Competitive companies are gaining market share through intensive promotional activities that may mislead less experienced physicians.</a:t>
            </a:r>
          </a:p>
        </p:txBody>
      </p:sp>
      <p:sp>
        <p:nvSpPr>
          <p:cNvPr id="715" name="Google Shape;715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43: 'They said rival teams are 'outspending everyone else' with sponsored dinners, symposia, and starter kits.'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64: 'They feel this aggressive outreach is already influencing prescribing decisions, especially among newer physicians who may not be as confident evaluating the data independently.'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52: 'They explained that competitor reps are heavily emphasizing safety profiles, sometimes overstating the data.'</a:t>
            </a:r>
          </a:p>
        </p:txBody>
      </p:sp>
      <p:sp>
        <p:nvSpPr>
          <p:cNvPr id="717" name="Google Shape;717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1: What counter-educational strategies would be most effective against misleading competitive messaging?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2: How can scientific programming be enhanced to provide stronger presence in key markets?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;s12;sid295"/>
          <p:cNvSpPr/>
          <p:nvPr/>
        </p:nvSpPr>
        <p:spPr>
          <a:xfrm>
            <a:off x="6102350" y="5588163"/>
            <a:ext cx="781175" cy="427515"/>
          </a:xfrm>
          <a:custGeom>
            <a:avLst/>
            <a:gdLst/>
            <a:ahLst/>
            <a:cxnLst/>
            <a:rect l="l" t="t" r="r" b="b"/>
            <a:pathLst>
              <a:path w="1171762" h="641273" extrusionOk="0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;s12;sid296"/>
          <p:cNvSpPr/>
          <p:nvPr/>
        </p:nvSpPr>
        <p:spPr>
          <a:xfrm>
            <a:off x="543419" y="448091"/>
            <a:ext cx="1288775" cy="550134"/>
          </a:xfrm>
          <a:custGeom>
            <a:avLst/>
            <a:gdLst/>
            <a:ahLst/>
            <a:cxnLst/>
            <a:rect l="l" t="t" r="r" b="b"/>
            <a:pathLst>
              <a:path w="1933162" h="825201" extrusionOk="0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;s12;sid297"/>
          <p:cNvSpPr/>
          <p:nvPr/>
        </p:nvSpPr>
        <p:spPr>
          <a:xfrm>
            <a:off x="685223" y="6353460"/>
            <a:ext cx="121185" cy="123659"/>
          </a:xfrm>
          <a:custGeom>
            <a:avLst/>
            <a:gdLst/>
            <a:ahLst/>
            <a:cxnLst/>
            <a:rect l="l" t="t" r="r" b="b"/>
            <a:pathLst>
              <a:path w="181778" h="185488" extrusionOk="0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;s12;sid298"/>
          <p:cNvSpPr txBox="1"/>
          <p:nvPr/>
        </p:nvSpPr>
        <p:spPr>
          <a:xfrm>
            <a:off x="2229365" y="2282404"/>
            <a:ext cx="7733270" cy="204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kind of agentic teams would you like us to build for you?</a:t>
            </a:r>
            <a:endParaRPr sz="1800" b="0" i="1" u="none" strike="noStrike" cap="none" dirty="0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;s12;sid29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0" u="none" strike="noStrike" cap="none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;s12;sid300"/>
          <p:cNvSpPr/>
          <p:nvPr/>
        </p:nvSpPr>
        <p:spPr>
          <a:xfrm>
            <a:off x="1944342" y="746723"/>
            <a:ext cx="1288775" cy="309607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cap="none" spc="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sz="1600" b="1" i="0" u="none" cap="none" spc="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929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95027" y="3531993"/>
            <a:ext cx="11701425" cy="264620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lang="en-US" sz="1100" b="1" i="0" u="none" strike="noStrike" cap="none" spc="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sz="1100" b="1" i="0" u="none" strike="noStrike" cap="none" spc="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 dirty="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 today</a:t>
            </a:r>
            <a:endParaRPr sz="2300" b="1" i="0" u="none" strike="noStrike" cap="none" dirty="0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cxnSpLocks/>
            <a:endCxn id="313" idx="2"/>
          </p:cNvCxnSpPr>
          <p:nvPr/>
        </p:nvCxnSpPr>
        <p:spPr>
          <a:xfrm flipV="1">
            <a:off x="2993447" y="1627330"/>
            <a:ext cx="1764900" cy="375000"/>
          </a:xfrm>
          <a:prstGeom prst="straightConnector1">
            <a:avLst/>
          </a:prstGeom>
          <a:noFill/>
          <a:ln w="28575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" name="Google Shape;314;p40"/>
          <p:cNvCxnSpPr>
            <a:cxnSpLocks/>
          </p:cNvCxnSpPr>
          <p:nvPr/>
        </p:nvCxnSpPr>
        <p:spPr>
          <a:xfrm>
            <a:off x="2993447" y="2414182"/>
            <a:ext cx="1206925" cy="343621"/>
          </a:xfrm>
          <a:prstGeom prst="straightConnector1">
            <a:avLst/>
          </a:prstGeom>
          <a:noFill/>
          <a:ln w="28575" cap="flat" cmpd="sng">
            <a:solidFill>
              <a:srgbClr val="3469B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w="28575" cap="flat" cmpd="sng">
            <a:solidFill>
              <a:srgbClr val="3469B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16" name="Google Shape;316;p40"/>
          <p:cNvCxnSpPr>
            <a:cxnSpLocks/>
          </p:cNvCxnSpPr>
          <p:nvPr/>
        </p:nvCxnSpPr>
        <p:spPr>
          <a:xfrm>
            <a:off x="2522805" y="3061312"/>
            <a:ext cx="161720" cy="684308"/>
          </a:xfrm>
          <a:prstGeom prst="straightConnector1">
            <a:avLst/>
          </a:prstGeom>
          <a:noFill/>
          <a:ln w="28575" cap="flat" cmpd="sng">
            <a:solidFill>
              <a:srgbClr val="28246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" name="Google Shape;317;p40"/>
          <p:cNvCxnSpPr>
            <a:cxnSpLocks/>
          </p:cNvCxnSpPr>
          <p:nvPr/>
        </p:nvCxnSpPr>
        <p:spPr>
          <a:xfrm flipH="1">
            <a:off x="1149112" y="2757803"/>
            <a:ext cx="735921" cy="891810"/>
          </a:xfrm>
          <a:prstGeom prst="straightConnector1">
            <a:avLst/>
          </a:prstGeom>
          <a:noFill/>
          <a:ln w="28575" cap="flat" cmpd="sng">
            <a:solidFill>
              <a:srgbClr val="28246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82295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" tIns="45720" rIns="4572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3469B1"/>
                </a:solidFill>
                <a:latin typeface="Century Gothic" panose="020B0502020202020204" pitchFamily="34" charset="0"/>
                <a:sym typeface="Arial"/>
              </a:rPr>
              <a:t>I</a:t>
            </a:r>
            <a:endParaRPr sz="2400" b="1" i="0" u="none" strike="noStrike" cap="none" dirty="0">
              <a:solidFill>
                <a:srgbClr val="3469B1"/>
              </a:solidFill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rgbClr val="28246F"/>
          </a:solidFill>
          <a:ln w="28575" cap="flat" cmpd="sng">
            <a:solidFill>
              <a:srgbClr val="2824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82295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2824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" tIns="45720" rIns="45720" bIns="45700" anchor="ctr" anchorCtr="0">
            <a:noAutofit/>
          </a:bodyPr>
          <a:lstStyle/>
          <a:p>
            <a:pPr algn="ctr">
              <a:buSzPts val="1200"/>
            </a:pPr>
            <a:r>
              <a:rPr lang="en-US" sz="2400" b="1" dirty="0">
                <a:solidFill>
                  <a:srgbClr val="28246F"/>
                </a:solidFill>
                <a:latin typeface="Century Gothic" panose="020B0502020202020204" pitchFamily="34" charset="0"/>
              </a:rPr>
              <a:t>IV</a:t>
            </a:r>
            <a:endParaRPr sz="2400" b="1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w="28575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" tIns="45720" rIns="45720" bIns="45700" anchor="ctr" anchorCtr="0">
            <a:noAutofit/>
          </a:bodyPr>
          <a:lstStyle/>
          <a:p>
            <a:pPr algn="ctr">
              <a:buSzPts val="1200"/>
            </a:pP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II</a:t>
            </a:r>
            <a:endParaRPr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28246F"/>
          </a:solidFill>
          <a:ln w="28575" cap="flat" cmpd="sng">
            <a:solidFill>
              <a:srgbClr val="2824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" tIns="45720" rIns="45720" bIns="45700" anchor="ctr" anchorCtr="0">
            <a:noAutofit/>
          </a:bodyPr>
          <a:lstStyle/>
          <a:p>
            <a:pPr algn="ctr">
              <a:buSzPts val="1200"/>
            </a:pP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</a:t>
            </a:r>
            <a:endParaRPr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87296"/>
            <a:ext cx="3960613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Level-setting</a:t>
            </a:r>
            <a: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maturity of agentic AI teams in </a:t>
            </a:r>
            <a:r>
              <a:rPr lang="en-US" sz="18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today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3867487"/>
            <a:ext cx="3526464" cy="10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</a:t>
            </a:r>
            <a: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art of the possible: agentic AI teams in Life Sciences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1885032" y="4774490"/>
            <a:ext cx="2501154" cy="10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agentic teams do you want us to build for you?</a:t>
            </a:r>
            <a:endParaRPr sz="1400" b="1" i="0" u="none" strike="noStrike" cap="none" dirty="0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76491"/>
            <a:ext cx="2294388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Introductions</a:t>
            </a:r>
            <a: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</a:t>
            </a:r>
            <a:b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bit about Acquis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1885033" y="1835240"/>
            <a:ext cx="922563" cy="922563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82295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448547" y="3999286"/>
            <a:ext cx="693135" cy="693135"/>
          </a:xfrm>
          <a:prstGeom prst="ellipse">
            <a:avLst/>
          </a:prstGeom>
          <a:solidFill>
            <a:srgbClr val="3469B1"/>
          </a:solidFill>
          <a:ln w="2857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" tIns="45720" rIns="45720" bIns="45700" anchor="ctr" anchorCtr="0">
            <a:noAutofit/>
          </a:bodyPr>
          <a:lstStyle/>
          <a:p>
            <a:pPr algn="ctr">
              <a:buSzPts val="1200"/>
            </a:pP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III</a:t>
            </a:r>
            <a:endParaRPr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295027" y="4502553"/>
            <a:ext cx="1590005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Other topics of interest?</a:t>
            </a:r>
            <a:endParaRPr lang="en-US" sz="1400" i="0" u="none" strike="noStrike" cap="none" dirty="0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lang="en-US" sz="2200" b="1" i="1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A DIFFERENT KIND OF CONSULTANCY THAT </a:t>
            </a:r>
            <a:r>
              <a:rPr lang="en-US" sz="2200" b="1" i="1" u="sng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lang="en-US" sz="2200" b="1" i="1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</a:t>
            </a:r>
            <a:br>
              <a:rPr lang="en-US" sz="2200" b="1" i="1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200" b="1" i="1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EXPERTISE TO </a:t>
            </a:r>
            <a:r>
              <a:rPr lang="en-US" sz="2200" b="1" i="1" u="sng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lang="en-US" sz="2200" b="1" i="1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AI-READY LIFE SCIENCE ORGANIZATIONS</a:t>
            </a:r>
            <a:endParaRPr sz="2200" b="1" i="1" u="none" strike="noStrike" cap="none" dirty="0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3354947" y="4891720"/>
            <a:ext cx="4660900" cy="820738"/>
          </a:xfrm>
          <a:custGeom>
            <a:avLst/>
            <a:gdLst/>
            <a:ahLst/>
            <a:cxnLst/>
            <a:rect l="l" t="t" r="r" b="b"/>
            <a:pathLst>
              <a:path w="2936" h="517" extrusionOk="0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w="9525" cap="flat" cmpd="sng">
            <a:solidFill>
              <a:srgbClr val="2383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9"/>
          <p:cNvSpPr/>
          <p:nvPr/>
        </p:nvSpPr>
        <p:spPr>
          <a:xfrm rot="-7200000">
            <a:off x="3295898" y="1551618"/>
            <a:ext cx="2312988" cy="4037013"/>
          </a:xfrm>
          <a:custGeom>
            <a:avLst/>
            <a:gdLst/>
            <a:ahLst/>
            <a:cxnLst/>
            <a:rect l="l" t="t" r="r" b="b"/>
            <a:pathLst>
              <a:path w="1457" h="2523" extrusionOk="0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w="9525" cap="flat" cmpd="sng">
            <a:solidFill>
              <a:srgbClr val="104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9"/>
          <p:cNvSpPr/>
          <p:nvPr/>
        </p:nvSpPr>
        <p:spPr>
          <a:xfrm rot="-7200000">
            <a:off x="4238367" y="3361589"/>
            <a:ext cx="4660900" cy="820738"/>
          </a:xfrm>
          <a:custGeom>
            <a:avLst/>
            <a:gdLst/>
            <a:ahLst/>
            <a:cxnLst/>
            <a:rect l="l" t="t" r="r" b="b"/>
            <a:pathLst>
              <a:path w="2936" h="517" extrusionOk="0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104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w="9525" cap="flat" cmpd="sng">
            <a:solidFill>
              <a:srgbClr val="104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49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lang="en-US" sz="1050" b="0" i="0" u="none" strike="noStrike" cap="none" spc="200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lang="en-US" sz="1050" b="0" i="0" u="none" strike="noStrike" cap="none" spc="200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00" b="0" i="0" u="none" strike="noStrike" cap="none" spc="200" dirty="0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lang="en-US" sz="1050" b="1" i="0" u="none" strike="noStrike" cap="none" spc="200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sz="1050" b="1" i="0" u="none" strike="noStrike" cap="none" spc="200" dirty="0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36" name="Google Shape;736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37" name="Google Shape;7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0" name="Google Shape;740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41" name="Google Shape;7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4" name="Google Shape;744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45" name="Google Shape;7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" name="Google Shape;748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49" name="Google Shape;7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2" name="Google Shape;752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53" name="Google Shape;7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" name="Google Shape;756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57" name="Google Shape;7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0" name="Google Shape;760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61" name="Google Shape;7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4" name="Google Shape;764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65" name="Google Shape;7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8" name="Google Shape;768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69" name="Google Shape;7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2" name="Google Shape;772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73" name="Google Shape;7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6" name="Google Shape;776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77" name="Google Shape;7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0" name="Google Shape;780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81" name="Google Shape;7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85" name="Google Shape;7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89" name="Google Shape;7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2" name="Google Shape;792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793" name="Google Shape;7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6" name="Google Shape;796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797" name="Google Shape;7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0" name="Google Shape;800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01" name="Google Shape;8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4" name="Google Shape;804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05" name="Google Shape;8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8" name="Google Shape;808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09" name="Google Shape;8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2" name="Google Shape;812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13" name="Google Shape;8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6" name="Google Shape;816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17" name="Google Shape;8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0" name="Google Shape;820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21" name="Google Shape;8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4" name="Google Shape;824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25" name="Google Shape;8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8" name="Google Shape;828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29" name="Google Shape;8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2" name="Google Shape;832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33" name="Google Shape;8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6" name="Google Shape;836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37" name="Google Shape;8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0" name="Google Shape;840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41" name="Google Shape;8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45" name="Google Shape;8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8" name="Google Shape;848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49" name="Google Shape;8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53" name="Google Shape;8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57" name="Google Shape;8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0" name="Google Shape;860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61" name="Google Shape;8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4" name="Google Shape;864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65" name="Google Shape;8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69" name="Google Shape;8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2" name="Google Shape;872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73" name="Google Shape;8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6" name="Google Shape;876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77" name="Google Shape;8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0" name="Google Shape;880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81" name="Google Shape;8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4" name="Google Shape;884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85" name="Google Shape;8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8" name="Google Shape;888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89" name="Google Shape;8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2" name="Google Shape;892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893" name="Google Shape;8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6" name="Google Shape;896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897" name="Google Shape;8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" name="Google Shape;900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01" name="Google Shape;9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4" name="Google Shape;904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05" name="Google Shape;9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8" name="Google Shape;908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09" name="Google Shape;9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2" name="Google Shape;912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13" name="Google Shape;9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6" name="Google Shape;916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17" name="Google Shape;9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0" name="Google Shape;920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21" name="Google Shape;9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25" name="Google Shape;9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8" name="Google Shape;928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29" name="Google Shape;9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2" name="Google Shape;932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33" name="Google Shape;9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6" name="Google Shape;936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37" name="Google Shape;9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0" name="Google Shape;940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41" name="Google Shape;9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4" name="Google Shape;944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45" name="Google Shape;9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49" name="Google Shape;9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2" name="Google Shape;952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53" name="Google Shape;9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6" name="Google Shape;956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57" name="Google Shape;9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0" name="Google Shape;960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61" name="Google Shape;9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4" name="Google Shape;964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65" name="Google Shape;9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8" name="Google Shape;968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69" name="Google Shape;9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73" name="Google Shape;9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6" name="Google Shape;976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77" name="Google Shape;9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0" name="Google Shape;980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81" name="Google Shape;9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" name="Google Shape;984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85" name="Google Shape;9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8" name="Google Shape;988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89" name="Google Shape;9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2" name="Google Shape;992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993" name="Google Shape;9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6" name="Google Shape;996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997" name="Google Shape;9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0" name="Google Shape;1000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01" name="Google Shape;10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4" name="Google Shape;1004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05" name="Google Shape;10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8" name="Google Shape;1008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09" name="Google Shape;10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2" name="Google Shape;1012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13" name="Google Shape;10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6" name="Google Shape;1016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17" name="Google Shape;10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0" name="Google Shape;1020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21" name="Google Shape;10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4" name="Google Shape;1024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25" name="Google Shape;10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8" name="Google Shape;1028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29" name="Google Shape;10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2" name="Google Shape;1032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33" name="Google Shape;10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6" name="Google Shape;1036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37" name="Google Shape;10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0" name="Google Shape;1040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41" name="Google Shape;10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4" name="Google Shape;1044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45" name="Google Shape;10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8" name="Google Shape;1048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49" name="Google Shape;10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2" name="Google Shape;1052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53" name="Google Shape;10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6" name="Google Shape;1056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57" name="Google Shape;10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0" name="Google Shape;1060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61" name="Google Shape;10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4" name="Google Shape;1064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65" name="Google Shape;10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8" name="Google Shape;1068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69" name="Google Shape;10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2" name="Google Shape;1072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73" name="Google Shape;10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6" name="Google Shape;1076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77" name="Google Shape;10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0" name="Google Shape;1080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81" name="Google Shape;10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85" name="Google Shape;10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8" name="Google Shape;1088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89" name="Google Shape;10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2" name="Google Shape;1092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093" name="Google Shape;10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097" name="Google Shape;10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0" name="Google Shape;1100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01" name="Google Shape;11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4" name="Google Shape;1104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05" name="Google Shape;11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8" name="Google Shape;1108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09" name="Google Shape;11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2" name="Google Shape;1112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13" name="Google Shape;11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6" name="Google Shape;1116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17" name="Google Shape;11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0" name="Google Shape;1120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21" name="Google Shape;11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4" name="Google Shape;1124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25" name="Google Shape;11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8" name="Google Shape;1128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29" name="Google Shape;11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33" name="Google Shape;11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6" name="Google Shape;1136;p49"/>
            <p:cNvSpPr/>
            <p:nvPr/>
          </p:nvSpPr>
          <p:spPr>
            <a:xfrm>
              <a:off x="3515207" y="3183823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3612680" y="3184563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3515252" y="3141807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3612305" y="3225839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3709777" y="3226579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612349" y="3183823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709401" y="3267856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806874" y="3268596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709446" y="3225840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515207" y="3061108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612680" y="3061849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515252" y="3019092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612305" y="3103124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709777" y="3103865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612349" y="3061108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709401" y="3145141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806874" y="3145882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709446" y="3103125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515207" y="2938394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612680" y="2939135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515252" y="2896378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612305" y="2980410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709777" y="2981151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612349" y="2938394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709401" y="3022426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806874" y="3023167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709446" y="2980410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514921" y="2816367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612393" y="2817108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514965" y="2774351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612017" y="2858383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709489" y="2859124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612061" y="2816367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709114" y="2900400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806586" y="2901141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709158" y="2858384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807971" y="3310116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905443" y="3310856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08015" y="3268100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807971" y="3187401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905443" y="3188142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808015" y="3145385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807971" y="3064686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905443" y="3065427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808015" y="3022670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807684" y="2942660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905157" y="2943400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807729" y="2900644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907201" y="3354227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4004673" y="3354967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907245" y="3312211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907201" y="3231511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4004673" y="3232252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3907245" y="3189495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3907201" y="3108797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4004673" y="3109537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907245" y="3066780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3906914" y="2986770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4004387" y="2987510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906959" y="2944754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513322" y="2695844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610794" y="2696585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513366" y="2653828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610418" y="2737860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707890" y="2738602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610462" y="2695844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707515" y="2779877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804987" y="2780618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707559" y="2737861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806086" y="2822137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903558" y="2822878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806130" y="2780121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905316" y="2866247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4002788" y="2866988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3905360" y="2824231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1" name="Google Shape;1211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name="adj" fmla="val 50000"/>
            </a:avLst>
          </a:prstGeom>
          <a:solidFill>
            <a:srgbClr val="FFFFFF">
              <a:alpha val="80000"/>
            </a:srgb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lang="en-US" sz="800" b="1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lang="en-US" sz="800" b="1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800" b="1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2" name="Google Shape;1212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13" name="Google Shape;1213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14" name="Google Shape;121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7" name="Google Shape;1217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18" name="Google Shape;12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1" name="Google Shape;1221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22" name="Google Shape;12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5" name="Google Shape;1225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26" name="Google Shape;12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9" name="Google Shape;1229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30" name="Google Shape;12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3" name="Google Shape;1233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34" name="Google Shape;12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7" name="Google Shape;1237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38" name="Google Shape;123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1" name="Google Shape;1241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42" name="Google Shape;12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5" name="Google Shape;1245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46" name="Google Shape;12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9" name="Google Shape;1249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50" name="Google Shape;125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3" name="Google Shape;1253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54" name="Google Shape;125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7" name="Google Shape;1257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58" name="Google Shape;12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62" name="Google Shape;12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5" name="Google Shape;1265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66" name="Google Shape;12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9" name="Google Shape;1269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70" name="Google Shape;12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3" name="Google Shape;1273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74" name="Google Shape;12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7" name="Google Shape;1277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1" name="Google Shape;1281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82" name="Google Shape;12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5" name="Google Shape;1285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86" name="Google Shape;12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9" name="Google Shape;1289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90" name="Google Shape;12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3" name="Google Shape;1293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294" name="Google Shape;129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7" name="Google Shape;1297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298" name="Google Shape;12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1" name="Google Shape;1301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02" name="Google Shape;13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5" name="Google Shape;1305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06" name="Google Shape;13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9" name="Google Shape;1309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10" name="Google Shape;13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3" name="Google Shape;1313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14" name="Google Shape;1314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15" name="Google Shape;131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8" name="Google Shape;1318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19" name="Google Shape;13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2" name="Google Shape;1322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23" name="Google Shape;13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6" name="Google Shape;1326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27" name="Google Shape;13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0" name="Google Shape;1330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31" name="Google Shape;13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4" name="Google Shape;1334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35" name="Google Shape;13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8" name="Google Shape;1338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39" name="Google Shape;1339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2" name="Google Shape;1342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43" name="Google Shape;134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6" name="Google Shape;1346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47" name="Google Shape;13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0" name="Google Shape;1350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51" name="Google Shape;135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4" name="Google Shape;1354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55" name="Google Shape;135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8" name="Google Shape;1358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59" name="Google Shape;13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2" name="Google Shape;1362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63" name="Google Shape;13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67" name="Google Shape;13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71" name="Google Shape;13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4" name="Google Shape;1374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75" name="Google Shape;13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8" name="Google Shape;1378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79" name="Google Shape;13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2" name="Google Shape;1382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83" name="Google Shape;13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6" name="Google Shape;1386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87" name="Google Shape;13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0" name="Google Shape;1390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391" name="Google Shape;13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4" name="Google Shape;1394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395" name="Google Shape;139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8" name="Google Shape;1398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99" name="Google Shape;13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2" name="Google Shape;1402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03" name="Google Shape;14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6" name="Google Shape;1406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07" name="Google Shape;14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0" name="Google Shape;1410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11" name="Google Shape;14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4" name="Google Shape;1414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15" name="Google Shape;1415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16" name="Google Shape;141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9" name="Google Shape;1419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20" name="Google Shape;14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3" name="Google Shape;1423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24" name="Google Shape;14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7" name="Google Shape;1427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28" name="Google Shape;14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1" name="Google Shape;1431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32" name="Google Shape;14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36" name="Google Shape;14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9" name="Google Shape;1439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40" name="Google Shape;144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44" name="Google Shape;14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7" name="Google Shape;1447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48" name="Google Shape;14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52" name="Google Shape;145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5" name="Google Shape;1455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56" name="Google Shape;145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9" name="Google Shape;1459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60" name="Google Shape;14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3" name="Google Shape;1463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7" name="Google Shape;1467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68" name="Google Shape;14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1" name="Google Shape;1471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72" name="Google Shape;14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5" name="Google Shape;1475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76" name="Google Shape;14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9" name="Google Shape;1479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80" name="Google Shape;14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3" name="Google Shape;1483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84" name="Google Shape;14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7" name="Google Shape;1487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88" name="Google Shape;14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1" name="Google Shape;1491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92" name="Google Shape;14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496" name="Google Shape;149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9" name="Google Shape;1499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500" name="Google Shape;15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7" name="Google Shape;1507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08" name="Google Shape;15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1" name="Google Shape;1511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12" name="Google Shape;15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5" name="Google Shape;1515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16" name="Google Shape;1516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17" name="Google Shape;151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0" name="Google Shape;1520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21" name="Google Shape;152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4" name="Google Shape;1524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25" name="Google Shape;15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8" name="Google Shape;1528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29" name="Google Shape;15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2" name="Google Shape;1532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33" name="Google Shape;153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6" name="Google Shape;1536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37" name="Google Shape;15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0" name="Google Shape;1540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41" name="Google Shape;1541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42" name="Google Shape;15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5" name="Google Shape;1545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46" name="Google Shape;15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9" name="Google Shape;1549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50" name="Google Shape;15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3" name="Google Shape;1553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54" name="Google Shape;155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7" name="Google Shape;1557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58" name="Google Shape;15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1" name="Google Shape;1561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62" name="Google Shape;15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66" name="Google Shape;15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70" name="Google Shape;15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3" name="Google Shape;1573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74" name="Google Shape;15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7" name="Google Shape;1577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78" name="Google Shape;15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1" name="Google Shape;1581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82" name="Google Shape;15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5" name="Google Shape;1585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86" name="Google Shape;15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9" name="Google Shape;1589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90" name="Google Shape;15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3" name="Google Shape;1593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594" name="Google Shape;15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7" name="Google Shape;1597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598" name="Google Shape;159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1" name="Google Shape;1601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02" name="Google Shape;16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5" name="Google Shape;1605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06" name="Google Shape;1606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9" name="Google Shape;1609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10" name="Google Shape;16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3" name="Google Shape;1613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14" name="Google Shape;16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7" name="Google Shape;1617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18" name="Google Shape;1618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19" name="Google Shape;16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2" name="Google Shape;1622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23" name="Google Shape;16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6" name="Google Shape;1626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27" name="Google Shape;16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0" name="Google Shape;1630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31" name="Google Shape;16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4" name="Google Shape;1634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35" name="Google Shape;16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8" name="Google Shape;1638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39" name="Google Shape;16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2" name="Google Shape;1642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43" name="Google Shape;164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6" name="Google Shape;1646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47" name="Google Shape;16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0" name="Google Shape;1650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51" name="Google Shape;16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4" name="Google Shape;1654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55" name="Google Shape;165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59" name="Google Shape;16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2" name="Google Shape;1662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63" name="Google Shape;16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6" name="Google Shape;1666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67" name="Google Shape;16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0" name="Google Shape;1670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71" name="Google Shape;16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4" name="Google Shape;1674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75" name="Google Shape;16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79" name="Google Shape;16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2" name="Google Shape;1682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83" name="Google Shape;16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6" name="Google Shape;1686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87" name="Google Shape;16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0" name="Google Shape;1690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691" name="Google Shape;16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4" name="Google Shape;1694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695" name="Google Shape;16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8" name="Google Shape;1698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4" name="Google Shape;1714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15" name="Google Shape;17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8" name="Google Shape;1718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19" name="Google Shape;1719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20" name="Google Shape;17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3" name="Google Shape;1723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24" name="Google Shape;17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7" name="Google Shape;1727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28" name="Google Shape;17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1" name="Google Shape;1731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32" name="Google Shape;17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5" name="Google Shape;1735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36" name="Google Shape;17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9" name="Google Shape;1739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40" name="Google Shape;17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3" name="Google Shape;1743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44" name="Google Shape;1744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7" name="Google Shape;1747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48" name="Google Shape;17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52" name="Google Shape;17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9" name="Google Shape;1759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60" name="Google Shape;17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3" name="Google Shape;1763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64" name="Google Shape;17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7" name="Google Shape;1767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68" name="Google Shape;17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1" name="Google Shape;1771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72" name="Google Shape;17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5" name="Google Shape;1775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76" name="Google Shape;17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9" name="Google Shape;1779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80" name="Google Shape;17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3" name="Google Shape;1783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84" name="Google Shape;17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7" name="Google Shape;1787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88" name="Google Shape;17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1" name="Google Shape;1791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792" name="Google Shape;17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5" name="Google Shape;1795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796" name="Google Shape;17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9" name="Google Shape;1799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800" name="Google Shape;180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3" name="Google Shape;1803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04" name="Google Shape;18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7" name="Google Shape;1807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08" name="Google Shape;18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1" name="Google Shape;1811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12" name="Google Shape;18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5" name="Google Shape;1815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16" name="Google Shape;18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9" name="Google Shape;1819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name="adj" fmla="val 50000"/>
            </a:avLst>
          </a:prstGeom>
          <a:solidFill>
            <a:srgbClr val="FFFFFF">
              <a:alpha val="80000"/>
            </a:srgb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lang="en-US" sz="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lang="en-US" sz="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 ROI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0" name="Google Shape;1820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21" name="Google Shape;1821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22" name="Google Shape;1822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3" name="Google Shape;182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6" name="Google Shape;1826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7" name="Google Shape;18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0" name="Google Shape;1830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1" name="Google Shape;18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4" name="Google Shape;1834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5" name="Google Shape;18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8" name="Google Shape;1838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9" name="Google Shape;18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2" name="Google Shape;1842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3" name="Google Shape;18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6" name="Google Shape;1846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47" name="Google Shape;1847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0" name="Google Shape;1850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1" name="Google Shape;18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4" name="Google Shape;1854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5" name="Google Shape;18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7" name="Google Shape;18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8" name="Google Shape;1858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59" name="Google Shape;185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1" name="Google Shape;186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2" name="Google Shape;1862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3" name="Google Shape;186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5" name="Google Shape;18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6" name="Google Shape;1866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7" name="Google Shape;18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9" name="Google Shape;18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0" name="Google Shape;1870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1" name="Google Shape;18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2" name="Google Shape;18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3" name="Google Shape;18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4" name="Google Shape;1874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5" name="Google Shape;18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6" name="Google Shape;18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7" name="Google Shape;18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8" name="Google Shape;1878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9" name="Google Shape;18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1" name="Google Shape;18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2" name="Google Shape;1882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3" name="Google Shape;18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5" name="Google Shape;18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6" name="Google Shape;1886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87" name="Google Shape;18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9" name="Google Shape;18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0" name="Google Shape;1890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1" name="Google Shape;18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2" name="Google Shape;18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3" name="Google Shape;18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4" name="Google Shape;1894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5" name="Google Shape;18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7" name="Google Shape;18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8" name="Google Shape;1898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9" name="Google Shape;18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1" name="Google Shape;19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2" name="Google Shape;1902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03" name="Google Shape;190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5" name="Google Shape;19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6" name="Google Shape;1906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07" name="Google Shape;19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8" name="Google Shape;19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9" name="Google Shape;19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0" name="Google Shape;1910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1" name="Google Shape;19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2" name="Google Shape;19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3" name="Google Shape;19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4" name="Google Shape;1914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15" name="Google Shape;19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8" name="Google Shape;1918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19" name="Google Shape;19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1" name="Google Shape;19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22" name="Google Shape;1922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23" name="Google Shape;1923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4" name="Google Shape;192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6" name="Google Shape;192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7" name="Google Shape;1927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8" name="Google Shape;192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0" name="Google Shape;193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1" name="Google Shape;1931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2" name="Google Shape;19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5" name="Google Shape;1935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6" name="Google Shape;19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9" name="Google Shape;1939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0" name="Google Shape;19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3" name="Google Shape;1943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4" name="Google Shape;19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7" name="Google Shape;1947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48" name="Google Shape;1948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1" name="Google Shape;1951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2" name="Google Shape;195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5" name="Google Shape;1955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6" name="Google Shape;19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9" name="Google Shape;1959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60" name="Google Shape;196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7" name="Google Shape;1967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8" name="Google Shape;196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1" name="Google Shape;1971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2" name="Google Shape;19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5" name="Google Shape;1975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9" name="Google Shape;1979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0" name="Google Shape;19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3" name="Google Shape;1983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4" name="Google Shape;19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7" name="Google Shape;1987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88" name="Google Shape;19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1" name="Google Shape;1991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2" name="Google Shape;19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5" name="Google Shape;1995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6" name="Google Shape;19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9" name="Google Shape;1999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0" name="Google Shape;20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3" name="Google Shape;2003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04" name="Google Shape;200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7" name="Google Shape;2007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08" name="Google Shape;200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5" name="Google Shape;2015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16" name="Google Shape;20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9" name="Google Shape;2019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20" name="Google Shape;20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3" name="Google Shape;2023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24" name="Google Shape;2024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5" name="Google Shape;202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7" name="Google Shape;202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8" name="Google Shape;2028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9" name="Google Shape;202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2" name="Google Shape;2032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3" name="Google Shape;20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5" name="Google Shape;20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6" name="Google Shape;2036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7" name="Google Shape;20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0" name="Google Shape;2040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1" name="Google Shape;20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3" name="Google Shape;20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4" name="Google Shape;2044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5" name="Google Shape;20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8" name="Google Shape;2048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49" name="Google Shape;2049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1" name="Google Shape;2051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2" name="Google Shape;2052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3" name="Google Shape;205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6" name="Google Shape;2056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7" name="Google Shape;205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0" name="Google Shape;2060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61" name="Google Shape;206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4" name="Google Shape;2064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5" name="Google Shape;206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8" name="Google Shape;2068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9" name="Google Shape;206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2" name="Google Shape;2072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3" name="Google Shape;20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6" name="Google Shape;2076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7" name="Google Shape;20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0" name="Google Shape;2080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1" name="Google Shape;20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4" name="Google Shape;2084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5" name="Google Shape;20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8" name="Google Shape;2088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89" name="Google Shape;20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1" name="Google Shape;20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2" name="Google Shape;2092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3" name="Google Shape;20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5" name="Google Shape;20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6" name="Google Shape;2096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7" name="Google Shape;20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9" name="Google Shape;20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0" name="Google Shape;2100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1" name="Google Shape;21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4" name="Google Shape;2104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05" name="Google Shape;210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8" name="Google Shape;2108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09" name="Google Shape;210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2" name="Google Shape;2112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3" name="Google Shape;211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6" name="Google Shape;2116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17" name="Google Shape;21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0" name="Google Shape;2120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21" name="Google Shape;21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4" name="Google Shape;2124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25" name="Google Shape;2125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26" name="Google Shape;212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9" name="Google Shape;2129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0" name="Google Shape;21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3" name="Google Shape;2133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4" name="Google Shape;21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7" name="Google Shape;2137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8" name="Google Shape;21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1" name="Google Shape;2141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2" name="Google Shape;21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5" name="Google Shape;2145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6" name="Google Shape;21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9" name="Google Shape;2149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50" name="Google Shape;2150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3" name="Google Shape;2153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4" name="Google Shape;21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7" name="Google Shape;2157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8" name="Google Shape;215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1" name="Google Shape;2161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62" name="Google Shape;216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5" name="Google Shape;2165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66" name="Google Shape;216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9" name="Google Shape;2169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0" name="Google Shape;21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3" name="Google Shape;2173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4" name="Google Shape;21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6" name="Google Shape;21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7" name="Google Shape;2177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8" name="Google Shape;21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1" name="Google Shape;2181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2" name="Google Shape;21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Google Shape;21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5" name="Google Shape;2185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6" name="Google Shape;21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9" name="Google Shape;2189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0" name="Google Shape;21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3" name="Google Shape;2193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4" name="Google Shape;21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7" name="Google Shape;2197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8" name="Google Shape;21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1" name="Google Shape;2201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2" name="Google Shape;22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5" name="Google Shape;2205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06" name="Google Shape;220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9" name="Google Shape;2209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0" name="Google Shape;22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3" name="Google Shape;2213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4" name="Google Shape;22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7" name="Google Shape;2217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18" name="Google Shape;22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1" name="Google Shape;2221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22" name="Google Shape;22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25" name="Google Shape;2225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26" name="Google Shape;2226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27" name="Google Shape;22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0" name="Google Shape;2230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1" name="Google Shape;22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4" name="Google Shape;2234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5" name="Google Shape;22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8" name="Google Shape;2238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9" name="Google Shape;22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2" name="Google Shape;2242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3" name="Google Shape;22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6" name="Google Shape;2246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7" name="Google Shape;224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0" name="Google Shape;2250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51" name="Google Shape;2251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4" name="Google Shape;2254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5" name="Google Shape;22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8" name="Google Shape;2258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9" name="Google Shape;225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2" name="Google Shape;2262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63" name="Google Shape;226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6" name="Google Shape;2266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67" name="Google Shape;22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0" name="Google Shape;2270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1" name="Google Shape;22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4" name="Google Shape;2274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5" name="Google Shape;22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8" name="Google Shape;2278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9" name="Google Shape;22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2" name="Google Shape;2282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3" name="Google Shape;22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6" name="Google Shape;2286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7" name="Google Shape;22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0" name="Google Shape;2290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1" name="Google Shape;22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4" name="Google Shape;2294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5" name="Google Shape;22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8" name="Google Shape;2298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9" name="Google Shape;22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2" name="Google Shape;2302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3" name="Google Shape;230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6" name="Google Shape;2306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07" name="Google Shape;2307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0" name="Google Shape;2310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1" name="Google Shape;23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4" name="Google Shape;2314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5" name="Google Shape;23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8" name="Google Shape;2318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19" name="Google Shape;23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2" name="Google Shape;2322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3" name="Google Shape;232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26" name="Google Shape;2326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411"/>
              </a:srgbClr>
            </a:solidFill>
            <a:ln w="9525" cap="flat" cmpd="sng">
              <a:solidFill>
                <a:srgbClr val="FAC56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7" name="Google Shape;2327;p49"/>
          <p:cNvSpPr/>
          <p:nvPr/>
        </p:nvSpPr>
        <p:spPr>
          <a:xfrm>
            <a:off x="10901379" y="3713012"/>
            <a:ext cx="1227834" cy="327242"/>
          </a:xfrm>
          <a:prstGeom prst="chevron">
            <a:avLst>
              <a:gd name="adj" fmla="val 50000"/>
            </a:avLst>
          </a:prstGeom>
          <a:solidFill>
            <a:srgbClr val="FFFFFF">
              <a:alpha val="80000"/>
            </a:srgb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lang="en-US" sz="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lang="en-US" sz="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49"/>
          <p:cNvSpPr/>
          <p:nvPr/>
        </p:nvSpPr>
        <p:spPr>
          <a:xfrm>
            <a:off x="8345438" y="3713012"/>
            <a:ext cx="1190880" cy="327242"/>
          </a:xfrm>
          <a:prstGeom prst="chevron">
            <a:avLst>
              <a:gd name="adj" fmla="val 50000"/>
            </a:avLst>
          </a:prstGeom>
          <a:solidFill>
            <a:srgbClr val="FFFFFF">
              <a:alpha val="80000"/>
            </a:srgb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lang="en-US" sz="800" b="1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Review Functions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9" name="Google Shape;2329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30" name="Google Shape;2330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name="adj" fmla="val 50000"/>
              </a:avLst>
            </a:prstGeom>
            <a:solidFill>
              <a:srgbClr val="2383C1"/>
            </a:solidFill>
            <a:ln w="57150" cap="flat" cmpd="sng">
              <a:solidFill>
                <a:srgbClr val="2383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1" name="Google Shape;2331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32" name="Google Shape;2332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57150" cap="flat" cmpd="sng">
                <a:solidFill>
                  <a:srgbClr val="2383C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34" name="Google Shape;2334;p49"/>
          <p:cNvPicPr preferRelativeResize="0"/>
          <p:nvPr/>
        </p:nvPicPr>
        <p:blipFill rotWithShape="1">
          <a:blip r:embed="rId4">
            <a:alphaModFix/>
          </a:blip>
          <a:srcRect t="37435" b="3932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49" descr="A black and white logo&#10;&#10;Description automatically generated with low confidence"/>
          <p:cNvPicPr preferRelativeResize="0"/>
          <p:nvPr/>
        </p:nvPicPr>
        <p:blipFill rotWithShape="1">
          <a:blip r:embed="rId5">
            <a:alphaModFix amt="70000"/>
          </a:blip>
          <a:srcRect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Google Shape;2338;p49" descr="Inato Drives Improvements to Access and Inclusion in Global Clinical Trials  with Latest Platform Enhancement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0" name="Google Shape;2340;p49" descr="Medidata Debuts Protocol Optimization at ASCO, Leveraging AI to Transform  the Study Experience"/>
          <p:cNvPicPr preferRelativeResize="0"/>
          <p:nvPr/>
        </p:nvPicPr>
        <p:blipFill rotWithShape="1">
          <a:blip r:embed="rId9">
            <a:alphaModFix/>
          </a:blip>
          <a:srcRect t="24813" b="30797"/>
          <a:stretch/>
        </p:blipFill>
        <p:spPr>
          <a:xfrm>
            <a:off x="10803223" y="5906752"/>
            <a:ext cx="773062" cy="1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383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2" name="Google Shape;2342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sz="18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3" name="Google Shape;2343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sz="18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4" name="Google Shape;2344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5" name="Google Shape;2345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6" name="Google Shape;2346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sz="18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9" name="Google Shape;2349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0" name="Google Shape;2350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sz="18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sz="1200" b="1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7" name="Google Shape;2357;p49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2358" name="Google Shape;2358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lang="en-US" sz="1200" b="0" i="1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lang="en-US" sz="1200" b="1" i="1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lang="en-US" sz="1200" b="0" i="1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lang="en-US" sz="1200" b="0" i="1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0" i="1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492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 dirty="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 dirty="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lang="en-US" sz="2300" i="1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 vs. the future of agentic AI teams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109880" y="1157600"/>
            <a:ext cx="24328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Tasks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9675044" y="1157621"/>
            <a:ext cx="219243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 Outcomes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6891911" cy="329195"/>
          </a:xfrm>
          <a:prstGeom prst="rightArrow">
            <a:avLst>
              <a:gd name="adj1" fmla="val 42697"/>
              <a:gd name="adj2" fmla="val 61726"/>
            </a:avLst>
          </a:prstGeom>
          <a:solidFill>
            <a:srgbClr val="2824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411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>
            <a:cxnSpLocks/>
          </p:cNvCxnSpPr>
          <p:nvPr/>
        </p:nvCxnSpPr>
        <p:spPr>
          <a:xfrm flipV="1">
            <a:off x="156475" y="1703671"/>
            <a:ext cx="11855853" cy="1603832"/>
          </a:xfrm>
          <a:prstGeom prst="straightConnector1">
            <a:avLst/>
          </a:prstGeom>
          <a:noFill/>
          <a:ln w="25400" cap="rnd" cmpd="sng">
            <a:gradFill>
              <a:gsLst>
                <a:gs pos="37000">
                  <a:srgbClr val="28246F"/>
                </a:gs>
                <a:gs pos="39000">
                  <a:schemeClr val="bg1"/>
                </a:gs>
              </a:gsLst>
              <a:lin ang="5400000" scaled="1"/>
            </a:gra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708224"/>
            <a:chOff x="897610" y="1796158"/>
            <a:chExt cx="10377750" cy="1380868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878471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sz="1200" b="1" i="0" u="none" strike="noStrike" cap="none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>
            <p:extLst>
              <p:ext uri="{D42A27DB-BD31-4B8C-83A1-F6EECF244321}">
                <p14:modId xmlns:p14="http://schemas.microsoft.com/office/powerpoint/2010/main" val="3166162078"/>
              </p:ext>
            </p:extLst>
          </p:nvPr>
        </p:nvGraphicFramePr>
        <p:xfrm>
          <a:off x="109880" y="3375963"/>
          <a:ext cx="11972200" cy="3261460"/>
        </p:xfrm>
        <a:graphic>
          <a:graphicData uri="http://schemas.openxmlformats.org/drawingml/2006/table">
            <a:tbl>
              <a:tblPr firstRow="1" bandRow="1">
                <a:noFill/>
                <a:tableStyleId>{FB35F60D-D690-4235-8EDA-93EBC9B99122}</a:tableStyleId>
              </a:tblPr>
              <a:tblGrid>
                <a:gridCol w="299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Large Language Models (LLMs)</a:t>
                      </a:r>
                      <a:endParaRPr sz="1400" u="none" strike="noStrike" cap="none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chemeClr val="accent6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 Agents &amp; “Agentic Teams”</a:t>
                      </a:r>
                      <a:endParaRPr sz="1400" u="none" strike="noStrike" cap="none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 sz="1400" u="none" strike="noStrike" cap="none" dirty="0"/>
                    </a:p>
                  </a:txBody>
                  <a:tcPr marL="0" marR="0" marT="0" marB="0" anchor="ctr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Self-Organizing Adaptive Networks</a:t>
                      </a:r>
                      <a:endParaRPr sz="1400" u="none" strike="noStrike" cap="none" dirty="0"/>
                    </a:p>
                  </a:txBody>
                  <a:tcPr marL="0" marR="0" marT="0" marB="0" anchor="ctr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0550">
                <a:tc>
                  <a:txBody>
                    <a:bodyPr/>
                    <a:lstStyle/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type of artificial intelligence model that is trained to understand language, generate language, and reason</a:t>
                      </a: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endParaRPr lang="en-US" sz="110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Life Science Use-Cases</a:t>
                      </a: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Wide deployed across many bio-pharma functional areas to assist and accelerate learning, research, drafting</a:t>
                      </a:r>
                      <a:b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(i.e. medical writing, competitive intel, chatbots, summary of documentation)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are systems (often powered by an LLM) that can store context &amp; take actions in the real world. Agentic teams can be “orchestrated” in designed processes called workflow automations</a:t>
                      </a: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endParaRPr kumimoji="0" 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/>
                        <a:ea typeface="Century Gothic"/>
                        <a:cs typeface="Arial"/>
                        <a:sym typeface="Arial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kumimoji="0" 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8246F"/>
                          </a:solidFill>
                          <a:effectLst/>
                          <a:uLnTx/>
                          <a:uFillTx/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Examples: </a:t>
                      </a:r>
                      <a:endParaRPr lang="en-US"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4603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Life Science Use-Cases</a:t>
                      </a: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Ingesting different data categories for analysis and contextualized 1</a:t>
                      </a:r>
                      <a:r>
                        <a:rPr lang="en-US" sz="1100" u="none" strike="noStrike" cap="none" baseline="30000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</a:t>
                      </a: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&amp; 2</a:t>
                      </a:r>
                      <a:r>
                        <a:rPr lang="en-US" sz="1100" u="none" strike="noStrike" cap="none" baseline="30000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nd</a:t>
                      </a: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draft clinical protocols, live monitoring publications for intelligence, medical KPI tracking across multiple domains, ext. omnichannel engagement, etc.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Multiple agents follow a process of goal decomposition, agent specialization, coordination, parallel actions, and emergent self-improvement towards a common and complex goal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Century Gothic"/>
                        <a:cs typeface="Arial"/>
                        <a:sym typeface="Arial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Century Gothic"/>
                        <a:cs typeface="Arial"/>
                        <a:sym typeface="Arial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 </a:t>
                      </a:r>
                      <a:r>
                        <a:rPr lang="en-US" sz="1100" b="0" i="0" u="none" strike="noStrike" cap="none" dirty="0" err="1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OpenAI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Swarm, </a:t>
                      </a:r>
                      <a:r>
                        <a:rPr lang="en-US" sz="1100" b="0" i="0" u="none" strike="noStrike" cap="none" dirty="0" err="1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CrewAI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 </a:t>
                      </a:r>
                      <a:r>
                        <a:rPr lang="en-US" sz="1100" b="0" i="0" u="none" strike="noStrike" cap="none" dirty="0" err="1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LangGraph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 Microsoft </a:t>
                      </a:r>
                      <a:r>
                        <a:rPr lang="en-US" sz="1100" b="0" i="0" u="none" strike="noStrike" cap="none" dirty="0" err="1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AutoGen</a:t>
                      </a:r>
                      <a:endParaRPr lang="en-US"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4603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Use-Cases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likely sandbox pilots in pharma in 2–4 years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Beyond agentic swarms, the future of AI will branch into many exciting paths (i.e. self-optimization, AI marketplaces, human-AI symbiosis, etc.) towards the ability to achieve greater complexity business and scientific outcomes</a:t>
                      </a:r>
                      <a:endParaRPr sz="1400" u="none" strike="noStrike" cap="none" dirty="0"/>
                    </a:p>
                    <a:p>
                      <a:pPr marL="115888" marR="0" lvl="0" indent="-4603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1158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 Cases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 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the cutting edge AI labs, with validated examples of self-organizing / self-designing models in research and development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endParaRPr lang="en-US"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sz="1200" b="1" i="0" u="none" strike="noStrike" cap="none" dirty="0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ChatGPT Logo, symbol, meaning, history, PNG, brand">
            <a:extLst>
              <a:ext uri="{FF2B5EF4-FFF2-40B4-BE49-F238E27FC236}">
                <a16:creationId xmlns:a16="http://schemas.microsoft.com/office/drawing/2014/main" id="{910BCB42-996E-472D-B4FF-6C451CDED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6" r="21421"/>
          <a:stretch/>
        </p:blipFill>
        <p:spPr bwMode="auto">
          <a:xfrm>
            <a:off x="1184086" y="4659683"/>
            <a:ext cx="289967" cy="28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2A7C66-CC7C-4FA1-AF65-61F5ED688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726" y="4656002"/>
            <a:ext cx="289967" cy="28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ctangle gemini google icon symbol logo 55687055 PNG">
            <a:extLst>
              <a:ext uri="{FF2B5EF4-FFF2-40B4-BE49-F238E27FC236}">
                <a16:creationId xmlns:a16="http://schemas.microsoft.com/office/drawing/2014/main" id="{0774FB6A-064F-4262-9FBF-8671DFC44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" t="6459" r="7910" b="7702"/>
          <a:stretch/>
        </p:blipFill>
        <p:spPr bwMode="auto">
          <a:xfrm>
            <a:off x="1979366" y="4651162"/>
            <a:ext cx="294699" cy="2948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8n Logo Free Download SVG, PNG and ... · LobeHub">
            <a:extLst>
              <a:ext uri="{FF2B5EF4-FFF2-40B4-BE49-F238E27FC236}">
                <a16:creationId xmlns:a16="http://schemas.microsoft.com/office/drawing/2014/main" id="{F3CBE4DA-23E8-4619-8689-84374E5F5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19" y="4969783"/>
            <a:ext cx="403562" cy="4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ke App - Webflow Apps &amp; Integrations">
            <a:extLst>
              <a:ext uri="{FF2B5EF4-FFF2-40B4-BE49-F238E27FC236}">
                <a16:creationId xmlns:a16="http://schemas.microsoft.com/office/drawing/2014/main" id="{62023A6D-F172-4533-BB73-8411CF783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51" y="5011170"/>
            <a:ext cx="324812" cy="3248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indy.ai Review: Features, Pros, Cons, &amp; Alternatives">
            <a:extLst>
              <a:ext uri="{FF2B5EF4-FFF2-40B4-BE49-F238E27FC236}">
                <a16:creationId xmlns:a16="http://schemas.microsoft.com/office/drawing/2014/main" id="{74116A7B-C431-4CA2-B5AF-BC2CDFDB8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41" y="4969783"/>
            <a:ext cx="403562" cy="4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 dirty="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 dirty="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lang="en-US" sz="2300" i="1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we will cover in today’s demo on Medical Insights</a:t>
            </a:r>
            <a:endParaRPr sz="2300" i="1" u="none" strike="noStrike" cap="none">
              <a:solidFill>
                <a:srgbClr val="1E1B5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cxnSpLocks/>
            <a:stCxn id="362" idx="3"/>
            <a:endCxn id="392" idx="2"/>
          </p:cNvCxnSpPr>
          <p:nvPr/>
        </p:nvCxnSpPr>
        <p:spPr>
          <a:xfrm>
            <a:off x="6180802" y="2854926"/>
            <a:ext cx="4506835" cy="1376811"/>
          </a:xfrm>
          <a:prstGeom prst="bentConnector3">
            <a:avLst>
              <a:gd name="adj1" fmla="val 50542"/>
            </a:avLst>
          </a:prstGeom>
          <a:noFill/>
          <a:ln w="9525" cap="flat" cmpd="sng">
            <a:solidFill>
              <a:srgbClr val="28246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28246F"/>
            </a:solidFill>
            <a:ln w="9525" cap="flat" cmpd="sng">
              <a:solidFill>
                <a:srgbClr val="2824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2824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2824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w="9525" cap="flat" cmpd="sng">
            <a:solidFill>
              <a:srgbClr val="3469B1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w="9525" cap="flat" cmpd="sng">
            <a:solidFill>
              <a:srgbClr val="3469B1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w="9525" cap="flat" cmpd="sng">
            <a:solidFill>
              <a:srgbClr val="28246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w="9525" cap="flat" cmpd="sng">
            <a:solidFill>
              <a:srgbClr val="28246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1992225"/>
            <a:ext cx="1621954" cy="49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lang="en-US" sz="1200" b="0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0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3969343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2824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2824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95" name="Google Shape;395;p42"/>
          <p:cNvSpPr txBox="1"/>
          <p:nvPr/>
        </p:nvSpPr>
        <p:spPr>
          <a:xfrm>
            <a:off x="8466532" y="1992224"/>
            <a:ext cx="1621954" cy="49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Analysis Agent</a:t>
            </a:r>
            <a:endParaRPr sz="1400" b="0" i="0" u="none" strike="noStrike" cap="none" dirty="0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420696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lang="en-US" sz="1200" b="1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1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name="adj" fmla="val 50000"/>
            </a:avLst>
          </a:prstGeom>
          <a:solidFill>
            <a:srgbClr val="3469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name="adj" fmla="val 50000"/>
            </a:avLst>
          </a:prstGeom>
          <a:solidFill>
            <a:srgbClr val="2824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28595" y="4556457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28682" y="3622988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6251" y="4241361"/>
            <a:ext cx="1621954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MSL CRM</a:t>
            </a:r>
            <a:endParaRPr sz="1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6338" y="3309480"/>
            <a:ext cx="1621954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42"/>
          <p:cNvCxnSpPr>
            <a:cxnSpLocks/>
            <a:stCxn id="403" idx="6"/>
            <a:endCxn id="102" idx="3"/>
          </p:cNvCxnSpPr>
          <p:nvPr/>
        </p:nvCxnSpPr>
        <p:spPr>
          <a:xfrm flipV="1">
            <a:off x="1105862" y="3875108"/>
            <a:ext cx="1097383" cy="943743"/>
          </a:xfrm>
          <a:prstGeom prst="bentConnector3">
            <a:avLst>
              <a:gd name="adj1" fmla="val 59069"/>
            </a:avLst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dashDot"/>
            <a:miter lim="800000"/>
            <a:headEnd type="none" w="sm" len="sm"/>
            <a:tailEnd type="triangle" w="med" len="med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1992225"/>
            <a:ext cx="1621954" cy="49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 sz="1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w="9525" cap="flat" cmpd="sng">
            <a:solidFill>
              <a:srgbClr val="3469B1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DCA7D67-C2DD-4498-A0F7-BC39C9707B59}"/>
              </a:ext>
            </a:extLst>
          </p:cNvPr>
          <p:cNvSpPr/>
          <p:nvPr/>
        </p:nvSpPr>
        <p:spPr>
          <a:xfrm>
            <a:off x="3396296" y="3200471"/>
            <a:ext cx="1686580" cy="76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solidFill>
                  <a:srgbClr val="3469B1"/>
                </a:solidFill>
              </a:rPr>
              <a:t>This agent reads raw data input from centralized (CRM) database to separate distinct ideas out of a single input</a:t>
            </a:r>
          </a:p>
        </p:txBody>
      </p:sp>
      <p:sp>
        <p:nvSpPr>
          <p:cNvPr id="75" name="Google Shape;424;p42">
            <a:extLst>
              <a:ext uri="{FF2B5EF4-FFF2-40B4-BE49-F238E27FC236}">
                <a16:creationId xmlns:a16="http://schemas.microsoft.com/office/drawing/2014/main" id="{50A0CABE-6124-45E7-87B5-D6DFBED62CF7}"/>
              </a:ext>
            </a:extLst>
          </p:cNvPr>
          <p:cNvSpPr txBox="1"/>
          <p:nvPr/>
        </p:nvSpPr>
        <p:spPr>
          <a:xfrm>
            <a:off x="2315695" y="6279555"/>
            <a:ext cx="1506184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6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*For the purpose of this demo, Claude Sonnet 4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was used for the underlying LLM model for all agents</a:t>
            </a:r>
            <a:endParaRPr sz="1000" b="1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521DDDE-718A-468F-A7E6-8711ADD0F07B}"/>
              </a:ext>
            </a:extLst>
          </p:cNvPr>
          <p:cNvSpPr/>
          <p:nvPr/>
        </p:nvSpPr>
        <p:spPr>
          <a:xfrm>
            <a:off x="5100725" y="3200471"/>
            <a:ext cx="1563635" cy="76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solidFill>
                  <a:srgbClr val="3469B1"/>
                </a:solidFill>
              </a:rPr>
              <a:t>This agent evaluates the value of each distinct idea, and whether they qualify as a useful medical insight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26E843-CF09-42B6-A07D-950827FF906F}"/>
              </a:ext>
            </a:extLst>
          </p:cNvPr>
          <p:cNvSpPr/>
          <p:nvPr/>
        </p:nvSpPr>
        <p:spPr>
          <a:xfrm>
            <a:off x="6739666" y="3200471"/>
            <a:ext cx="1694905" cy="76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solidFill>
                  <a:srgbClr val="3469B1"/>
                </a:solidFill>
              </a:rPr>
              <a:t>This agent tags every insight by pre-set (and customizable) categories that are relevant to the organization’s strategic medical imperatives, for ex: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3469B1"/>
                </a:solidFill>
              </a:rPr>
              <a:t>Market access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3469B1"/>
                </a:solidFill>
              </a:rPr>
              <a:t>Competitive intelligence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3469B1"/>
                </a:solidFill>
              </a:rPr>
              <a:t>Clinical practice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3469B1"/>
                </a:solidFill>
              </a:rPr>
              <a:t>HCP education gaps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3469B1"/>
                </a:solidFill>
              </a:rPr>
              <a:t>Clin dev insights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5CAF40-0E42-4C82-821B-507A54A2CC81}"/>
              </a:ext>
            </a:extLst>
          </p:cNvPr>
          <p:cNvSpPr/>
          <p:nvPr/>
        </p:nvSpPr>
        <p:spPr>
          <a:xfrm>
            <a:off x="8539822" y="3145742"/>
            <a:ext cx="1694905" cy="768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solidFill>
                  <a:srgbClr val="28246F"/>
                </a:solidFill>
              </a:rPr>
              <a:t>This agent counts, correlates tagged insights with original data entry IDs, and analyzes relevant data across themes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C73CF73-3C33-4551-B142-C04ECE5E803F}"/>
              </a:ext>
            </a:extLst>
          </p:cNvPr>
          <p:cNvSpPr/>
          <p:nvPr/>
        </p:nvSpPr>
        <p:spPr>
          <a:xfrm>
            <a:off x="8346347" y="4308938"/>
            <a:ext cx="2570422" cy="621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solidFill>
                  <a:srgbClr val="28246F"/>
                </a:solidFill>
              </a:rPr>
              <a:t>Some insights may be flagged as a possible AE based on regulatory and company specific definitions; which can trigger an automated AE notification to interested parties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ADC1983-01CB-4B70-A275-4B3379D23A97}"/>
              </a:ext>
            </a:extLst>
          </p:cNvPr>
          <p:cNvSpPr/>
          <p:nvPr/>
        </p:nvSpPr>
        <p:spPr>
          <a:xfrm>
            <a:off x="4424531" y="5119349"/>
            <a:ext cx="7158298" cy="1557197"/>
          </a:xfrm>
          <a:prstGeom prst="rect">
            <a:avLst/>
          </a:prstGeom>
          <a:solidFill>
            <a:schemeClr val="bg1"/>
          </a:solidFill>
          <a:ln>
            <a:solidFill>
              <a:srgbClr val="282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28246F"/>
                </a:solidFill>
                <a:latin typeface="+mj-lt"/>
              </a:rPr>
              <a:t>THE VALUE OF THIS ACQUIS-AGENTIC AI TEAM IN MEDICAL AFFAIRS</a:t>
            </a:r>
          </a:p>
          <a:p>
            <a:pPr algn="ctr"/>
            <a:endParaRPr lang="en-US" sz="800" b="1" dirty="0">
              <a:solidFill>
                <a:srgbClr val="28246F"/>
              </a:solidFill>
              <a:latin typeface="+mj-lt"/>
            </a:endParaRPr>
          </a:p>
          <a:p>
            <a:pPr marL="173038" indent="-173038">
              <a:buClr>
                <a:srgbClr val="28246F"/>
              </a:buClr>
              <a:buFont typeface="+mj-lt"/>
              <a:buAutoNum type="arabicPeriod"/>
            </a:pPr>
            <a:r>
              <a:rPr lang="en-US" b="1" dirty="0">
                <a:solidFill>
                  <a:srgbClr val="28246F"/>
                </a:solidFill>
                <a:latin typeface="+mj-lt"/>
              </a:rPr>
              <a:t>Automated sorting of raw (unstructured) data into insights vs. non-insights </a:t>
            </a:r>
          </a:p>
          <a:p>
            <a:pPr marL="173038" indent="-173038">
              <a:buClr>
                <a:srgbClr val="28246F"/>
              </a:buClr>
              <a:buFont typeface="+mj-lt"/>
              <a:buAutoNum type="arabicPeriod"/>
            </a:pPr>
            <a:r>
              <a:rPr lang="en-US" b="1" dirty="0">
                <a:solidFill>
                  <a:srgbClr val="28246F"/>
                </a:solidFill>
                <a:latin typeface="+mj-lt"/>
              </a:rPr>
              <a:t>Automated categorizing insights (by medical imperatives, KIQs, or topic)</a:t>
            </a:r>
          </a:p>
          <a:p>
            <a:pPr marL="173038" indent="-173038">
              <a:buClr>
                <a:srgbClr val="28246F"/>
              </a:buClr>
              <a:buFont typeface="+mj-lt"/>
              <a:buAutoNum type="arabicPeriod"/>
            </a:pPr>
            <a:r>
              <a:rPr lang="en-US" b="1" dirty="0">
                <a:solidFill>
                  <a:srgbClr val="28246F"/>
                </a:solidFill>
                <a:latin typeface="+mj-lt"/>
              </a:rPr>
              <a:t>Automated safety / AE notifications for Safety Ops (optional feature)</a:t>
            </a:r>
          </a:p>
          <a:p>
            <a:pPr marL="173038" indent="-173038">
              <a:buClr>
                <a:srgbClr val="28246F"/>
              </a:buClr>
              <a:buFont typeface="+mj-lt"/>
              <a:buAutoNum type="arabicPeriod"/>
            </a:pPr>
            <a:r>
              <a:rPr lang="en-US" b="1" dirty="0">
                <a:solidFill>
                  <a:srgbClr val="28246F"/>
                </a:solidFill>
                <a:latin typeface="+mj-lt"/>
              </a:rPr>
              <a:t>Automated executive reporting (via PowerPoint or dynamic dashboards)</a:t>
            </a:r>
          </a:p>
          <a:p>
            <a:pPr marL="173038" indent="-173038">
              <a:buClr>
                <a:srgbClr val="28246F"/>
              </a:buClr>
              <a:buFont typeface="+mj-lt"/>
              <a:buAutoNum type="arabicPeriod"/>
            </a:pPr>
            <a:r>
              <a:rPr lang="en-US" b="1" dirty="0">
                <a:solidFill>
                  <a:srgbClr val="28246F"/>
                </a:solidFill>
                <a:latin typeface="+mj-lt"/>
              </a:rPr>
              <a:t>AI-Generated considerations for next steps, by category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9FA796D-0EF0-47D1-8F0B-4EBF6F68C404}"/>
              </a:ext>
            </a:extLst>
          </p:cNvPr>
          <p:cNvGrpSpPr/>
          <p:nvPr/>
        </p:nvGrpSpPr>
        <p:grpSpPr>
          <a:xfrm>
            <a:off x="2203071" y="3519816"/>
            <a:ext cx="631874" cy="663719"/>
            <a:chOff x="621786" y="1484588"/>
            <a:chExt cx="3470631" cy="3986733"/>
          </a:xfrm>
        </p:grpSpPr>
        <p:grpSp>
          <p:nvGrpSpPr>
            <p:cNvPr id="90" name="Graphic 15">
              <a:extLst>
                <a:ext uri="{FF2B5EF4-FFF2-40B4-BE49-F238E27FC236}">
                  <a16:creationId xmlns:a16="http://schemas.microsoft.com/office/drawing/2014/main" id="{13A8C936-4DB3-49F3-ACE4-D27F218A0A89}"/>
                </a:ext>
              </a:extLst>
            </p:cNvPr>
            <p:cNvGrpSpPr/>
            <p:nvPr/>
          </p:nvGrpSpPr>
          <p:grpSpPr>
            <a:xfrm>
              <a:off x="621786" y="3018421"/>
              <a:ext cx="3470631" cy="2452900"/>
              <a:chOff x="621786" y="1484588"/>
              <a:chExt cx="3470631" cy="2452900"/>
            </a:xfrm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BE534DC-8E72-4E40-AD65-92FE14D80DD6}"/>
                  </a:ext>
                </a:extLst>
              </p:cNvPr>
              <p:cNvSpPr/>
              <p:nvPr/>
            </p:nvSpPr>
            <p:spPr>
              <a:xfrm>
                <a:off x="2236811" y="2514869"/>
                <a:ext cx="1855526" cy="1422620"/>
              </a:xfrm>
              <a:custGeom>
                <a:avLst/>
                <a:gdLst>
                  <a:gd name="connsiteX0" fmla="*/ 164714 w 1855526"/>
                  <a:gd name="connsiteY0" fmla="*/ 1406931 h 1422620"/>
                  <a:gd name="connsiteX1" fmla="*/ 1791575 w 1855526"/>
                  <a:gd name="connsiteY1" fmla="*/ 497573 h 1422620"/>
                  <a:gd name="connsiteX2" fmla="*/ 1855215 w 1855526"/>
                  <a:gd name="connsiteY2" fmla="*/ 393067 h 1422620"/>
                  <a:gd name="connsiteX3" fmla="*/ 1855527 w 1855526"/>
                  <a:gd name="connsiteY3" fmla="*/ 393067 h 1422620"/>
                  <a:gd name="connsiteX4" fmla="*/ 1855527 w 1855526"/>
                  <a:gd name="connsiteY4" fmla="*/ 0 h 1422620"/>
                  <a:gd name="connsiteX5" fmla="*/ 1846792 w 1855526"/>
                  <a:gd name="connsiteY5" fmla="*/ 0 h 1422620"/>
                  <a:gd name="connsiteX6" fmla="*/ 1505510 w 1855526"/>
                  <a:gd name="connsiteY6" fmla="*/ 123847 h 1422620"/>
                  <a:gd name="connsiteX7" fmla="*/ 1459028 w 1855526"/>
                  <a:gd name="connsiteY7" fmla="*/ 98579 h 1422620"/>
                  <a:gd name="connsiteX8" fmla="*/ 0 w 1855526"/>
                  <a:gd name="connsiteY8" fmla="*/ 857885 h 1422620"/>
                  <a:gd name="connsiteX9" fmla="*/ 0 w 1855526"/>
                  <a:gd name="connsiteY9" fmla="*/ 1381351 h 1422620"/>
                  <a:gd name="connsiteX10" fmla="*/ 40243 w 1855526"/>
                  <a:gd name="connsiteY10" fmla="*/ 1405059 h 1422620"/>
                  <a:gd name="connsiteX11" fmla="*/ 164714 w 1855526"/>
                  <a:gd name="connsiteY11" fmla="*/ 1406931 h 1422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55526" h="1422620">
                    <a:moveTo>
                      <a:pt x="164714" y="1406931"/>
                    </a:moveTo>
                    <a:lnTo>
                      <a:pt x="1791575" y="497573"/>
                    </a:lnTo>
                    <a:cubicBezTo>
                      <a:pt x="1832754" y="474488"/>
                      <a:pt x="1853655" y="433934"/>
                      <a:pt x="1855215" y="393067"/>
                    </a:cubicBezTo>
                    <a:lnTo>
                      <a:pt x="1855527" y="393067"/>
                    </a:lnTo>
                    <a:lnTo>
                      <a:pt x="1855527" y="0"/>
                    </a:lnTo>
                    <a:cubicBezTo>
                      <a:pt x="1855527" y="0"/>
                      <a:pt x="1855527" y="0"/>
                      <a:pt x="1846792" y="0"/>
                    </a:cubicBezTo>
                    <a:cubicBezTo>
                      <a:pt x="1842113" y="0"/>
                      <a:pt x="1666480" y="64263"/>
                      <a:pt x="1505510" y="123847"/>
                    </a:cubicBezTo>
                    <a:lnTo>
                      <a:pt x="1459028" y="98579"/>
                    </a:lnTo>
                    <a:lnTo>
                      <a:pt x="0" y="857885"/>
                    </a:lnTo>
                    <a:lnTo>
                      <a:pt x="0" y="1381351"/>
                    </a:lnTo>
                    <a:lnTo>
                      <a:pt x="40243" y="1405059"/>
                    </a:lnTo>
                    <a:cubicBezTo>
                      <a:pt x="78613" y="1427832"/>
                      <a:pt x="126031" y="1428456"/>
                      <a:pt x="164714" y="1406931"/>
                    </a:cubicBezTo>
                    <a:close/>
                  </a:path>
                </a:pathLst>
              </a:custGeom>
              <a:solidFill>
                <a:srgbClr val="6C6EE4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BCBABE9-AFA7-48D2-8EC2-1BEBA9DBE95F}"/>
                  </a:ext>
                </a:extLst>
              </p:cNvPr>
              <p:cNvSpPr/>
              <p:nvPr/>
            </p:nvSpPr>
            <p:spPr>
              <a:xfrm>
                <a:off x="622037" y="2409739"/>
                <a:ext cx="1710232" cy="1527346"/>
              </a:xfrm>
              <a:custGeom>
                <a:avLst/>
                <a:gdLst>
                  <a:gd name="connsiteX0" fmla="*/ 584999 w 1710232"/>
                  <a:gd name="connsiteY0" fmla="*/ 49913 h 1527346"/>
                  <a:gd name="connsiteX1" fmla="*/ 100217 w 1710232"/>
                  <a:gd name="connsiteY1" fmla="*/ 0 h 1527346"/>
                  <a:gd name="connsiteX2" fmla="*/ 702 w 1710232"/>
                  <a:gd name="connsiteY2" fmla="*/ 48977 h 1527346"/>
                  <a:gd name="connsiteX3" fmla="*/ 702 w 1710232"/>
                  <a:gd name="connsiteY3" fmla="*/ 442045 h 1527346"/>
                  <a:gd name="connsiteX4" fmla="*/ 702 w 1710232"/>
                  <a:gd name="connsiteY4" fmla="*/ 470121 h 1527346"/>
                  <a:gd name="connsiteX5" fmla="*/ 702 w 1710232"/>
                  <a:gd name="connsiteY5" fmla="*/ 470121 h 1527346"/>
                  <a:gd name="connsiteX6" fmla="*/ 702 w 1710232"/>
                  <a:gd name="connsiteY6" fmla="*/ 470121 h 1527346"/>
                  <a:gd name="connsiteX7" fmla="*/ 60598 w 1710232"/>
                  <a:gd name="connsiteY7" fmla="*/ 562461 h 1527346"/>
                  <a:gd name="connsiteX8" fmla="*/ 1654704 w 1710232"/>
                  <a:gd name="connsiteY8" fmla="*/ 1510501 h 1527346"/>
                  <a:gd name="connsiteX9" fmla="*/ 1710232 w 1710232"/>
                  <a:gd name="connsiteY9" fmla="*/ 1527347 h 1527346"/>
                  <a:gd name="connsiteX10" fmla="*/ 1710232 w 1710232"/>
                  <a:gd name="connsiteY10" fmla="*/ 1005753 h 1527346"/>
                  <a:gd name="connsiteX11" fmla="*/ 584999 w 1710232"/>
                  <a:gd name="connsiteY11" fmla="*/ 49913 h 1527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10232" h="1527346">
                    <a:moveTo>
                      <a:pt x="584999" y="49913"/>
                    </a:moveTo>
                    <a:lnTo>
                      <a:pt x="100217" y="0"/>
                    </a:lnTo>
                    <a:lnTo>
                      <a:pt x="702" y="48977"/>
                    </a:lnTo>
                    <a:lnTo>
                      <a:pt x="702" y="442045"/>
                    </a:lnTo>
                    <a:cubicBezTo>
                      <a:pt x="-234" y="451403"/>
                      <a:pt x="-234" y="460762"/>
                      <a:pt x="702" y="470121"/>
                    </a:cubicBezTo>
                    <a:lnTo>
                      <a:pt x="702" y="470121"/>
                    </a:lnTo>
                    <a:lnTo>
                      <a:pt x="702" y="470121"/>
                    </a:lnTo>
                    <a:cubicBezTo>
                      <a:pt x="5069" y="506308"/>
                      <a:pt x="24723" y="541247"/>
                      <a:pt x="60598" y="562461"/>
                    </a:cubicBezTo>
                    <a:lnTo>
                      <a:pt x="1654704" y="1510501"/>
                    </a:lnTo>
                    <a:cubicBezTo>
                      <a:pt x="1671862" y="1520796"/>
                      <a:pt x="1690891" y="1526099"/>
                      <a:pt x="1710232" y="1527347"/>
                    </a:cubicBezTo>
                    <a:lnTo>
                      <a:pt x="1710232" y="1005753"/>
                    </a:lnTo>
                    <a:lnTo>
                      <a:pt x="584999" y="49913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18D872C8-58AA-44A4-BA06-6BD7DE0E3ECE}"/>
                  </a:ext>
                </a:extLst>
              </p:cNvPr>
              <p:cNvSpPr/>
              <p:nvPr/>
            </p:nvSpPr>
            <p:spPr>
              <a:xfrm>
                <a:off x="621786" y="1484588"/>
                <a:ext cx="3470631" cy="2060103"/>
              </a:xfrm>
              <a:custGeom>
                <a:avLst/>
                <a:gdLst>
                  <a:gd name="connsiteX0" fmla="*/ 64593 w 3470631"/>
                  <a:gd name="connsiteY0" fmla="*/ 878045 h 2060103"/>
                  <a:gd name="connsiteX1" fmla="*/ 1633118 w 3470631"/>
                  <a:gd name="connsiteY1" fmla="*/ 15481 h 2060103"/>
                  <a:gd name="connsiteX2" fmla="*/ 1752910 w 3470631"/>
                  <a:gd name="connsiteY2" fmla="*/ 15169 h 2060103"/>
                  <a:gd name="connsiteX3" fmla="*/ 3405664 w 3470631"/>
                  <a:gd name="connsiteY3" fmla="*/ 916104 h 2060103"/>
                  <a:gd name="connsiteX4" fmla="*/ 3406912 w 3470631"/>
                  <a:gd name="connsiteY4" fmla="*/ 1134475 h 2060103"/>
                  <a:gd name="connsiteX5" fmla="*/ 1779739 w 3470631"/>
                  <a:gd name="connsiteY5" fmla="*/ 2044145 h 2060103"/>
                  <a:gd name="connsiteX6" fmla="*/ 1655268 w 3470631"/>
                  <a:gd name="connsiteY6" fmla="*/ 2042585 h 2060103"/>
                  <a:gd name="connsiteX7" fmla="*/ 60850 w 3470631"/>
                  <a:gd name="connsiteY7" fmla="*/ 1094544 h 2060103"/>
                  <a:gd name="connsiteX8" fmla="*/ 64593 w 3470631"/>
                  <a:gd name="connsiteY8" fmla="*/ 878045 h 206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0631" h="2060103">
                    <a:moveTo>
                      <a:pt x="64593" y="878045"/>
                    </a:moveTo>
                    <a:lnTo>
                      <a:pt x="1633118" y="15481"/>
                    </a:lnTo>
                    <a:cubicBezTo>
                      <a:pt x="1670553" y="-5108"/>
                      <a:pt x="1715475" y="-5108"/>
                      <a:pt x="1752910" y="15169"/>
                    </a:cubicBezTo>
                    <a:lnTo>
                      <a:pt x="3405664" y="916104"/>
                    </a:lnTo>
                    <a:cubicBezTo>
                      <a:pt x="3491765" y="963210"/>
                      <a:pt x="3492389" y="1086745"/>
                      <a:pt x="3406912" y="1134475"/>
                    </a:cubicBezTo>
                    <a:lnTo>
                      <a:pt x="1779739" y="2044145"/>
                    </a:lnTo>
                    <a:cubicBezTo>
                      <a:pt x="1740744" y="2065982"/>
                      <a:pt x="1693326" y="2065358"/>
                      <a:pt x="1655268" y="2042585"/>
                    </a:cubicBezTo>
                    <a:lnTo>
                      <a:pt x="60850" y="1094544"/>
                    </a:lnTo>
                    <a:cubicBezTo>
                      <a:pt x="-21819" y="1045255"/>
                      <a:pt x="-19948" y="924527"/>
                      <a:pt x="64593" y="878045"/>
                    </a:cubicBezTo>
                    <a:close/>
                  </a:path>
                </a:pathLst>
              </a:custGeom>
              <a:gradFill flip="none" rotWithShape="1">
                <a:gsLst>
                  <a:gs pos="99000">
                    <a:srgbClr val="372E99"/>
                  </a:gs>
                  <a:gs pos="0">
                    <a:srgbClr val="8293FE"/>
                  </a:gs>
                </a:gsLst>
                <a:lin ang="1800000" scaled="0"/>
                <a:tileRect/>
              </a:gra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5D760F8-3AE3-42F2-A879-3A4B8AB68203}"/>
                  </a:ext>
                </a:extLst>
              </p:cNvPr>
              <p:cNvSpPr/>
              <p:nvPr/>
            </p:nvSpPr>
            <p:spPr>
              <a:xfrm>
                <a:off x="3350813" y="2953482"/>
                <a:ext cx="261420" cy="325996"/>
              </a:xfrm>
              <a:custGeom>
                <a:avLst/>
                <a:gdLst>
                  <a:gd name="connsiteX0" fmla="*/ 261421 w 261420"/>
                  <a:gd name="connsiteY0" fmla="*/ 179376 h 325996"/>
                  <a:gd name="connsiteX1" fmla="*/ 0 w 261420"/>
                  <a:gd name="connsiteY1" fmla="*/ 325996 h 325996"/>
                  <a:gd name="connsiteX2" fmla="*/ 0 w 261420"/>
                  <a:gd name="connsiteY2" fmla="*/ 146620 h 325996"/>
                  <a:gd name="connsiteX3" fmla="*/ 261421 w 261420"/>
                  <a:gd name="connsiteY3" fmla="*/ 0 h 325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5996">
                    <a:moveTo>
                      <a:pt x="261421" y="179376"/>
                    </a:moveTo>
                    <a:lnTo>
                      <a:pt x="0" y="325996"/>
                    </a:lnTo>
                    <a:lnTo>
                      <a:pt x="0" y="146620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76A0306-18E0-46CE-BF37-F6EA69FD75D4}"/>
                  </a:ext>
                </a:extLst>
              </p:cNvPr>
              <p:cNvSpPr/>
              <p:nvPr/>
            </p:nvSpPr>
            <p:spPr>
              <a:xfrm>
                <a:off x="3681177" y="2774418"/>
                <a:ext cx="261420" cy="321940"/>
              </a:xfrm>
              <a:custGeom>
                <a:avLst/>
                <a:gdLst>
                  <a:gd name="connsiteX0" fmla="*/ 261421 w 261420"/>
                  <a:gd name="connsiteY0" fmla="*/ 179064 h 321940"/>
                  <a:gd name="connsiteX1" fmla="*/ 0 w 261420"/>
                  <a:gd name="connsiteY1" fmla="*/ 321941 h 321940"/>
                  <a:gd name="connsiteX2" fmla="*/ 0 w 261420"/>
                  <a:gd name="connsiteY2" fmla="*/ 142565 h 321940"/>
                  <a:gd name="connsiteX3" fmla="*/ 261421 w 261420"/>
                  <a:gd name="connsiteY3" fmla="*/ 0 h 32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1940">
                    <a:moveTo>
                      <a:pt x="261421" y="179064"/>
                    </a:moveTo>
                    <a:lnTo>
                      <a:pt x="0" y="321941"/>
                    </a:lnTo>
                    <a:lnTo>
                      <a:pt x="0" y="142565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532722B-5E7E-4FEE-8775-BFCD7FD7C275}"/>
                  </a:ext>
                </a:extLst>
              </p:cNvPr>
              <p:cNvSpPr/>
              <p:nvPr/>
            </p:nvSpPr>
            <p:spPr>
              <a:xfrm rot="-1536093">
                <a:off x="746205" y="28012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1CEBE28-B1D8-4A25-82DD-BBAD7F16A608}"/>
                  </a:ext>
                </a:extLst>
              </p:cNvPr>
              <p:cNvSpPr/>
              <p:nvPr/>
            </p:nvSpPr>
            <p:spPr>
              <a:xfrm rot="-1536093">
                <a:off x="933367" y="2910803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92D050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93E24E8-699D-4584-AC52-9CCCFD3D4A68}"/>
                  </a:ext>
                </a:extLst>
              </p:cNvPr>
              <p:cNvSpPr/>
              <p:nvPr/>
            </p:nvSpPr>
            <p:spPr>
              <a:xfrm rot="-1536093">
                <a:off x="1130568" y="30283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91" name="Graphic 15;s5;sid91">
              <a:extLst>
                <a:ext uri="{FF2B5EF4-FFF2-40B4-BE49-F238E27FC236}">
                  <a16:creationId xmlns:a16="http://schemas.microsoft.com/office/drawing/2014/main" id="{7809A097-3C2C-4B7B-87F5-510E9783F356}"/>
                </a:ext>
              </a:extLst>
            </p:cNvPr>
            <p:cNvGrpSpPr/>
            <p:nvPr/>
          </p:nvGrpSpPr>
          <p:grpSpPr>
            <a:xfrm>
              <a:off x="621786" y="2251505"/>
              <a:ext cx="3470631" cy="2452900"/>
              <a:chOff x="621786" y="1484588"/>
              <a:chExt cx="3470631" cy="2452900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9A68B3C-88C6-403D-8794-512A6353DA85}"/>
                  </a:ext>
                </a:extLst>
              </p:cNvPr>
              <p:cNvSpPr/>
              <p:nvPr/>
            </p:nvSpPr>
            <p:spPr>
              <a:xfrm>
                <a:off x="2236811" y="2514869"/>
                <a:ext cx="1855526" cy="1422620"/>
              </a:xfrm>
              <a:custGeom>
                <a:avLst/>
                <a:gdLst>
                  <a:gd name="connsiteX0" fmla="*/ 164714 w 1855526"/>
                  <a:gd name="connsiteY0" fmla="*/ 1406931 h 1422620"/>
                  <a:gd name="connsiteX1" fmla="*/ 1791575 w 1855526"/>
                  <a:gd name="connsiteY1" fmla="*/ 497573 h 1422620"/>
                  <a:gd name="connsiteX2" fmla="*/ 1855215 w 1855526"/>
                  <a:gd name="connsiteY2" fmla="*/ 393067 h 1422620"/>
                  <a:gd name="connsiteX3" fmla="*/ 1855527 w 1855526"/>
                  <a:gd name="connsiteY3" fmla="*/ 393067 h 1422620"/>
                  <a:gd name="connsiteX4" fmla="*/ 1855527 w 1855526"/>
                  <a:gd name="connsiteY4" fmla="*/ 0 h 1422620"/>
                  <a:gd name="connsiteX5" fmla="*/ 1846792 w 1855526"/>
                  <a:gd name="connsiteY5" fmla="*/ 0 h 1422620"/>
                  <a:gd name="connsiteX6" fmla="*/ 1505510 w 1855526"/>
                  <a:gd name="connsiteY6" fmla="*/ 123847 h 1422620"/>
                  <a:gd name="connsiteX7" fmla="*/ 1459028 w 1855526"/>
                  <a:gd name="connsiteY7" fmla="*/ 98579 h 1422620"/>
                  <a:gd name="connsiteX8" fmla="*/ 0 w 1855526"/>
                  <a:gd name="connsiteY8" fmla="*/ 857885 h 1422620"/>
                  <a:gd name="connsiteX9" fmla="*/ 0 w 1855526"/>
                  <a:gd name="connsiteY9" fmla="*/ 1381351 h 1422620"/>
                  <a:gd name="connsiteX10" fmla="*/ 40243 w 1855526"/>
                  <a:gd name="connsiteY10" fmla="*/ 1405059 h 1422620"/>
                  <a:gd name="connsiteX11" fmla="*/ 164714 w 1855526"/>
                  <a:gd name="connsiteY11" fmla="*/ 1406931 h 1422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55526" h="1422620">
                    <a:moveTo>
                      <a:pt x="164714" y="1406931"/>
                    </a:moveTo>
                    <a:lnTo>
                      <a:pt x="1791575" y="497573"/>
                    </a:lnTo>
                    <a:cubicBezTo>
                      <a:pt x="1832754" y="474488"/>
                      <a:pt x="1853655" y="433934"/>
                      <a:pt x="1855215" y="393067"/>
                    </a:cubicBezTo>
                    <a:lnTo>
                      <a:pt x="1855527" y="393067"/>
                    </a:lnTo>
                    <a:lnTo>
                      <a:pt x="1855527" y="0"/>
                    </a:lnTo>
                    <a:cubicBezTo>
                      <a:pt x="1855527" y="0"/>
                      <a:pt x="1855527" y="0"/>
                      <a:pt x="1846792" y="0"/>
                    </a:cubicBezTo>
                    <a:cubicBezTo>
                      <a:pt x="1842113" y="0"/>
                      <a:pt x="1666480" y="64263"/>
                      <a:pt x="1505510" y="123847"/>
                    </a:cubicBezTo>
                    <a:lnTo>
                      <a:pt x="1459028" y="98579"/>
                    </a:lnTo>
                    <a:lnTo>
                      <a:pt x="0" y="857885"/>
                    </a:lnTo>
                    <a:lnTo>
                      <a:pt x="0" y="1381351"/>
                    </a:lnTo>
                    <a:lnTo>
                      <a:pt x="40243" y="1405059"/>
                    </a:lnTo>
                    <a:cubicBezTo>
                      <a:pt x="78613" y="1427832"/>
                      <a:pt x="126031" y="1428456"/>
                      <a:pt x="164714" y="1406931"/>
                    </a:cubicBezTo>
                    <a:close/>
                  </a:path>
                </a:pathLst>
              </a:custGeom>
              <a:solidFill>
                <a:srgbClr val="6C6EE4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5C427E7-9206-461F-962D-F0AC82283C18}"/>
                  </a:ext>
                </a:extLst>
              </p:cNvPr>
              <p:cNvSpPr/>
              <p:nvPr/>
            </p:nvSpPr>
            <p:spPr>
              <a:xfrm>
                <a:off x="622037" y="2409739"/>
                <a:ext cx="1710232" cy="1527346"/>
              </a:xfrm>
              <a:custGeom>
                <a:avLst/>
                <a:gdLst>
                  <a:gd name="connsiteX0" fmla="*/ 584999 w 1710232"/>
                  <a:gd name="connsiteY0" fmla="*/ 49913 h 1527346"/>
                  <a:gd name="connsiteX1" fmla="*/ 100217 w 1710232"/>
                  <a:gd name="connsiteY1" fmla="*/ 0 h 1527346"/>
                  <a:gd name="connsiteX2" fmla="*/ 702 w 1710232"/>
                  <a:gd name="connsiteY2" fmla="*/ 48977 h 1527346"/>
                  <a:gd name="connsiteX3" fmla="*/ 702 w 1710232"/>
                  <a:gd name="connsiteY3" fmla="*/ 442045 h 1527346"/>
                  <a:gd name="connsiteX4" fmla="*/ 702 w 1710232"/>
                  <a:gd name="connsiteY4" fmla="*/ 470121 h 1527346"/>
                  <a:gd name="connsiteX5" fmla="*/ 702 w 1710232"/>
                  <a:gd name="connsiteY5" fmla="*/ 470121 h 1527346"/>
                  <a:gd name="connsiteX6" fmla="*/ 702 w 1710232"/>
                  <a:gd name="connsiteY6" fmla="*/ 470121 h 1527346"/>
                  <a:gd name="connsiteX7" fmla="*/ 60598 w 1710232"/>
                  <a:gd name="connsiteY7" fmla="*/ 562461 h 1527346"/>
                  <a:gd name="connsiteX8" fmla="*/ 1654704 w 1710232"/>
                  <a:gd name="connsiteY8" fmla="*/ 1510501 h 1527346"/>
                  <a:gd name="connsiteX9" fmla="*/ 1710232 w 1710232"/>
                  <a:gd name="connsiteY9" fmla="*/ 1527347 h 1527346"/>
                  <a:gd name="connsiteX10" fmla="*/ 1710232 w 1710232"/>
                  <a:gd name="connsiteY10" fmla="*/ 1005753 h 1527346"/>
                  <a:gd name="connsiteX11" fmla="*/ 584999 w 1710232"/>
                  <a:gd name="connsiteY11" fmla="*/ 49913 h 1527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10232" h="1527346">
                    <a:moveTo>
                      <a:pt x="584999" y="49913"/>
                    </a:moveTo>
                    <a:lnTo>
                      <a:pt x="100217" y="0"/>
                    </a:lnTo>
                    <a:lnTo>
                      <a:pt x="702" y="48977"/>
                    </a:lnTo>
                    <a:lnTo>
                      <a:pt x="702" y="442045"/>
                    </a:lnTo>
                    <a:cubicBezTo>
                      <a:pt x="-234" y="451403"/>
                      <a:pt x="-234" y="460762"/>
                      <a:pt x="702" y="470121"/>
                    </a:cubicBezTo>
                    <a:lnTo>
                      <a:pt x="702" y="470121"/>
                    </a:lnTo>
                    <a:lnTo>
                      <a:pt x="702" y="470121"/>
                    </a:lnTo>
                    <a:cubicBezTo>
                      <a:pt x="5069" y="506308"/>
                      <a:pt x="24723" y="541247"/>
                      <a:pt x="60598" y="562461"/>
                    </a:cubicBezTo>
                    <a:lnTo>
                      <a:pt x="1654704" y="1510501"/>
                    </a:lnTo>
                    <a:cubicBezTo>
                      <a:pt x="1671862" y="1520796"/>
                      <a:pt x="1690891" y="1526099"/>
                      <a:pt x="1710232" y="1527347"/>
                    </a:cubicBezTo>
                    <a:lnTo>
                      <a:pt x="1710232" y="1005753"/>
                    </a:lnTo>
                    <a:lnTo>
                      <a:pt x="584999" y="49913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C43975D-203D-4E1B-9BBA-0E887B4D0777}"/>
                  </a:ext>
                </a:extLst>
              </p:cNvPr>
              <p:cNvSpPr/>
              <p:nvPr/>
            </p:nvSpPr>
            <p:spPr>
              <a:xfrm>
                <a:off x="621786" y="1484588"/>
                <a:ext cx="3470631" cy="2060103"/>
              </a:xfrm>
              <a:custGeom>
                <a:avLst/>
                <a:gdLst>
                  <a:gd name="connsiteX0" fmla="*/ 64593 w 3470631"/>
                  <a:gd name="connsiteY0" fmla="*/ 878045 h 2060103"/>
                  <a:gd name="connsiteX1" fmla="*/ 1633118 w 3470631"/>
                  <a:gd name="connsiteY1" fmla="*/ 15481 h 2060103"/>
                  <a:gd name="connsiteX2" fmla="*/ 1752910 w 3470631"/>
                  <a:gd name="connsiteY2" fmla="*/ 15169 h 2060103"/>
                  <a:gd name="connsiteX3" fmla="*/ 3405664 w 3470631"/>
                  <a:gd name="connsiteY3" fmla="*/ 916104 h 2060103"/>
                  <a:gd name="connsiteX4" fmla="*/ 3406912 w 3470631"/>
                  <a:gd name="connsiteY4" fmla="*/ 1134475 h 2060103"/>
                  <a:gd name="connsiteX5" fmla="*/ 1779739 w 3470631"/>
                  <a:gd name="connsiteY5" fmla="*/ 2044145 h 2060103"/>
                  <a:gd name="connsiteX6" fmla="*/ 1655268 w 3470631"/>
                  <a:gd name="connsiteY6" fmla="*/ 2042585 h 2060103"/>
                  <a:gd name="connsiteX7" fmla="*/ 60850 w 3470631"/>
                  <a:gd name="connsiteY7" fmla="*/ 1094544 h 2060103"/>
                  <a:gd name="connsiteX8" fmla="*/ 64593 w 3470631"/>
                  <a:gd name="connsiteY8" fmla="*/ 878045 h 206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0631" h="2060103">
                    <a:moveTo>
                      <a:pt x="64593" y="878045"/>
                    </a:moveTo>
                    <a:lnTo>
                      <a:pt x="1633118" y="15481"/>
                    </a:lnTo>
                    <a:cubicBezTo>
                      <a:pt x="1670553" y="-5108"/>
                      <a:pt x="1715475" y="-5108"/>
                      <a:pt x="1752910" y="15169"/>
                    </a:cubicBezTo>
                    <a:lnTo>
                      <a:pt x="3405664" y="916104"/>
                    </a:lnTo>
                    <a:cubicBezTo>
                      <a:pt x="3491765" y="963210"/>
                      <a:pt x="3492389" y="1086745"/>
                      <a:pt x="3406912" y="1134475"/>
                    </a:cubicBezTo>
                    <a:lnTo>
                      <a:pt x="1779739" y="2044145"/>
                    </a:lnTo>
                    <a:cubicBezTo>
                      <a:pt x="1740744" y="2065982"/>
                      <a:pt x="1693326" y="2065358"/>
                      <a:pt x="1655268" y="2042585"/>
                    </a:cubicBezTo>
                    <a:lnTo>
                      <a:pt x="60850" y="1094544"/>
                    </a:lnTo>
                    <a:cubicBezTo>
                      <a:pt x="-21819" y="1045255"/>
                      <a:pt x="-19948" y="924527"/>
                      <a:pt x="64593" y="878045"/>
                    </a:cubicBezTo>
                    <a:close/>
                  </a:path>
                </a:pathLst>
              </a:custGeom>
              <a:gradFill flip="none" rotWithShape="1">
                <a:gsLst>
                  <a:gs pos="99000">
                    <a:srgbClr val="372E99"/>
                  </a:gs>
                  <a:gs pos="0">
                    <a:srgbClr val="8293FE"/>
                  </a:gs>
                </a:gsLst>
                <a:lin ang="1800000" scaled="0"/>
                <a:tileRect/>
              </a:gra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B2B2795-CBB6-488C-921F-BEECFD5117C7}"/>
                  </a:ext>
                </a:extLst>
              </p:cNvPr>
              <p:cNvSpPr/>
              <p:nvPr/>
            </p:nvSpPr>
            <p:spPr>
              <a:xfrm>
                <a:off x="3350813" y="2953482"/>
                <a:ext cx="261420" cy="325996"/>
              </a:xfrm>
              <a:custGeom>
                <a:avLst/>
                <a:gdLst>
                  <a:gd name="connsiteX0" fmla="*/ 261421 w 261420"/>
                  <a:gd name="connsiteY0" fmla="*/ 179376 h 325996"/>
                  <a:gd name="connsiteX1" fmla="*/ 0 w 261420"/>
                  <a:gd name="connsiteY1" fmla="*/ 325996 h 325996"/>
                  <a:gd name="connsiteX2" fmla="*/ 0 w 261420"/>
                  <a:gd name="connsiteY2" fmla="*/ 146620 h 325996"/>
                  <a:gd name="connsiteX3" fmla="*/ 261421 w 261420"/>
                  <a:gd name="connsiteY3" fmla="*/ 0 h 325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5996">
                    <a:moveTo>
                      <a:pt x="261421" y="179376"/>
                    </a:moveTo>
                    <a:lnTo>
                      <a:pt x="0" y="325996"/>
                    </a:lnTo>
                    <a:lnTo>
                      <a:pt x="0" y="146620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8749227-0EEB-4F51-B8BF-5594813D79EF}"/>
                  </a:ext>
                </a:extLst>
              </p:cNvPr>
              <p:cNvSpPr/>
              <p:nvPr/>
            </p:nvSpPr>
            <p:spPr>
              <a:xfrm>
                <a:off x="3681177" y="2774418"/>
                <a:ext cx="261420" cy="321940"/>
              </a:xfrm>
              <a:custGeom>
                <a:avLst/>
                <a:gdLst>
                  <a:gd name="connsiteX0" fmla="*/ 261421 w 261420"/>
                  <a:gd name="connsiteY0" fmla="*/ 179064 h 321940"/>
                  <a:gd name="connsiteX1" fmla="*/ 0 w 261420"/>
                  <a:gd name="connsiteY1" fmla="*/ 321941 h 321940"/>
                  <a:gd name="connsiteX2" fmla="*/ 0 w 261420"/>
                  <a:gd name="connsiteY2" fmla="*/ 142565 h 321940"/>
                  <a:gd name="connsiteX3" fmla="*/ 261421 w 261420"/>
                  <a:gd name="connsiteY3" fmla="*/ 0 h 32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1940">
                    <a:moveTo>
                      <a:pt x="261421" y="179064"/>
                    </a:moveTo>
                    <a:lnTo>
                      <a:pt x="0" y="321941"/>
                    </a:lnTo>
                    <a:lnTo>
                      <a:pt x="0" y="142565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7F2B9A2-A6A1-4E72-BF96-678DF81161D8}"/>
                  </a:ext>
                </a:extLst>
              </p:cNvPr>
              <p:cNvSpPr/>
              <p:nvPr/>
            </p:nvSpPr>
            <p:spPr>
              <a:xfrm rot="-1536093">
                <a:off x="746205" y="28012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9C6157-F5D2-404A-A5E8-F80740136DF0}"/>
                  </a:ext>
                </a:extLst>
              </p:cNvPr>
              <p:cNvSpPr/>
              <p:nvPr/>
            </p:nvSpPr>
            <p:spPr>
              <a:xfrm rot="-1536093">
                <a:off x="933367" y="2910803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92D050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652BF08-D06F-46EF-823E-5B12C77BA058}"/>
                  </a:ext>
                </a:extLst>
              </p:cNvPr>
              <p:cNvSpPr/>
              <p:nvPr/>
            </p:nvSpPr>
            <p:spPr>
              <a:xfrm rot="-1536093">
                <a:off x="1130568" y="30283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92" name="Graphic 15;s5;sid92">
              <a:extLst>
                <a:ext uri="{FF2B5EF4-FFF2-40B4-BE49-F238E27FC236}">
                  <a16:creationId xmlns:a16="http://schemas.microsoft.com/office/drawing/2014/main" id="{506C0670-1FC8-4EED-8916-15B9B292249E}"/>
                </a:ext>
              </a:extLst>
            </p:cNvPr>
            <p:cNvGrpSpPr/>
            <p:nvPr/>
          </p:nvGrpSpPr>
          <p:grpSpPr>
            <a:xfrm>
              <a:off x="621786" y="1484588"/>
              <a:ext cx="3470631" cy="2452900"/>
              <a:chOff x="621786" y="1484588"/>
              <a:chExt cx="3470631" cy="2452900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EE28584-BFA3-4546-AF42-2FD7CB2D13E6}"/>
                  </a:ext>
                </a:extLst>
              </p:cNvPr>
              <p:cNvSpPr/>
              <p:nvPr/>
            </p:nvSpPr>
            <p:spPr>
              <a:xfrm>
                <a:off x="2236811" y="2514869"/>
                <a:ext cx="1855526" cy="1422620"/>
              </a:xfrm>
              <a:custGeom>
                <a:avLst/>
                <a:gdLst>
                  <a:gd name="connsiteX0" fmla="*/ 164714 w 1855526"/>
                  <a:gd name="connsiteY0" fmla="*/ 1406931 h 1422620"/>
                  <a:gd name="connsiteX1" fmla="*/ 1791575 w 1855526"/>
                  <a:gd name="connsiteY1" fmla="*/ 497573 h 1422620"/>
                  <a:gd name="connsiteX2" fmla="*/ 1855215 w 1855526"/>
                  <a:gd name="connsiteY2" fmla="*/ 393067 h 1422620"/>
                  <a:gd name="connsiteX3" fmla="*/ 1855527 w 1855526"/>
                  <a:gd name="connsiteY3" fmla="*/ 393067 h 1422620"/>
                  <a:gd name="connsiteX4" fmla="*/ 1855527 w 1855526"/>
                  <a:gd name="connsiteY4" fmla="*/ 0 h 1422620"/>
                  <a:gd name="connsiteX5" fmla="*/ 1846792 w 1855526"/>
                  <a:gd name="connsiteY5" fmla="*/ 0 h 1422620"/>
                  <a:gd name="connsiteX6" fmla="*/ 1505510 w 1855526"/>
                  <a:gd name="connsiteY6" fmla="*/ 123847 h 1422620"/>
                  <a:gd name="connsiteX7" fmla="*/ 1459028 w 1855526"/>
                  <a:gd name="connsiteY7" fmla="*/ 98579 h 1422620"/>
                  <a:gd name="connsiteX8" fmla="*/ 0 w 1855526"/>
                  <a:gd name="connsiteY8" fmla="*/ 857885 h 1422620"/>
                  <a:gd name="connsiteX9" fmla="*/ 0 w 1855526"/>
                  <a:gd name="connsiteY9" fmla="*/ 1381351 h 1422620"/>
                  <a:gd name="connsiteX10" fmla="*/ 40243 w 1855526"/>
                  <a:gd name="connsiteY10" fmla="*/ 1405059 h 1422620"/>
                  <a:gd name="connsiteX11" fmla="*/ 164714 w 1855526"/>
                  <a:gd name="connsiteY11" fmla="*/ 1406931 h 1422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55526" h="1422620">
                    <a:moveTo>
                      <a:pt x="164714" y="1406931"/>
                    </a:moveTo>
                    <a:lnTo>
                      <a:pt x="1791575" y="497573"/>
                    </a:lnTo>
                    <a:cubicBezTo>
                      <a:pt x="1832754" y="474488"/>
                      <a:pt x="1853655" y="433934"/>
                      <a:pt x="1855215" y="393067"/>
                    </a:cubicBezTo>
                    <a:lnTo>
                      <a:pt x="1855527" y="393067"/>
                    </a:lnTo>
                    <a:lnTo>
                      <a:pt x="1855527" y="0"/>
                    </a:lnTo>
                    <a:cubicBezTo>
                      <a:pt x="1855527" y="0"/>
                      <a:pt x="1855527" y="0"/>
                      <a:pt x="1846792" y="0"/>
                    </a:cubicBezTo>
                    <a:cubicBezTo>
                      <a:pt x="1842113" y="0"/>
                      <a:pt x="1666480" y="64263"/>
                      <a:pt x="1505510" y="123847"/>
                    </a:cubicBezTo>
                    <a:lnTo>
                      <a:pt x="1459028" y="98579"/>
                    </a:lnTo>
                    <a:lnTo>
                      <a:pt x="0" y="857885"/>
                    </a:lnTo>
                    <a:lnTo>
                      <a:pt x="0" y="1381351"/>
                    </a:lnTo>
                    <a:lnTo>
                      <a:pt x="40243" y="1405059"/>
                    </a:lnTo>
                    <a:cubicBezTo>
                      <a:pt x="78613" y="1427832"/>
                      <a:pt x="126031" y="1428456"/>
                      <a:pt x="164714" y="1406931"/>
                    </a:cubicBezTo>
                    <a:close/>
                  </a:path>
                </a:pathLst>
              </a:custGeom>
              <a:solidFill>
                <a:srgbClr val="6C6EE4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D4FBFB5-E924-44C5-AB02-F5BD62E30256}"/>
                  </a:ext>
                </a:extLst>
              </p:cNvPr>
              <p:cNvSpPr/>
              <p:nvPr/>
            </p:nvSpPr>
            <p:spPr>
              <a:xfrm>
                <a:off x="622037" y="2409739"/>
                <a:ext cx="1710232" cy="1527346"/>
              </a:xfrm>
              <a:custGeom>
                <a:avLst/>
                <a:gdLst>
                  <a:gd name="connsiteX0" fmla="*/ 584999 w 1710232"/>
                  <a:gd name="connsiteY0" fmla="*/ 49913 h 1527346"/>
                  <a:gd name="connsiteX1" fmla="*/ 100217 w 1710232"/>
                  <a:gd name="connsiteY1" fmla="*/ 0 h 1527346"/>
                  <a:gd name="connsiteX2" fmla="*/ 702 w 1710232"/>
                  <a:gd name="connsiteY2" fmla="*/ 48977 h 1527346"/>
                  <a:gd name="connsiteX3" fmla="*/ 702 w 1710232"/>
                  <a:gd name="connsiteY3" fmla="*/ 442045 h 1527346"/>
                  <a:gd name="connsiteX4" fmla="*/ 702 w 1710232"/>
                  <a:gd name="connsiteY4" fmla="*/ 470121 h 1527346"/>
                  <a:gd name="connsiteX5" fmla="*/ 702 w 1710232"/>
                  <a:gd name="connsiteY5" fmla="*/ 470121 h 1527346"/>
                  <a:gd name="connsiteX6" fmla="*/ 702 w 1710232"/>
                  <a:gd name="connsiteY6" fmla="*/ 470121 h 1527346"/>
                  <a:gd name="connsiteX7" fmla="*/ 60598 w 1710232"/>
                  <a:gd name="connsiteY7" fmla="*/ 562461 h 1527346"/>
                  <a:gd name="connsiteX8" fmla="*/ 1654704 w 1710232"/>
                  <a:gd name="connsiteY8" fmla="*/ 1510501 h 1527346"/>
                  <a:gd name="connsiteX9" fmla="*/ 1710232 w 1710232"/>
                  <a:gd name="connsiteY9" fmla="*/ 1527347 h 1527346"/>
                  <a:gd name="connsiteX10" fmla="*/ 1710232 w 1710232"/>
                  <a:gd name="connsiteY10" fmla="*/ 1005753 h 1527346"/>
                  <a:gd name="connsiteX11" fmla="*/ 584999 w 1710232"/>
                  <a:gd name="connsiteY11" fmla="*/ 49913 h 1527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10232" h="1527346">
                    <a:moveTo>
                      <a:pt x="584999" y="49913"/>
                    </a:moveTo>
                    <a:lnTo>
                      <a:pt x="100217" y="0"/>
                    </a:lnTo>
                    <a:lnTo>
                      <a:pt x="702" y="48977"/>
                    </a:lnTo>
                    <a:lnTo>
                      <a:pt x="702" y="442045"/>
                    </a:lnTo>
                    <a:cubicBezTo>
                      <a:pt x="-234" y="451403"/>
                      <a:pt x="-234" y="460762"/>
                      <a:pt x="702" y="470121"/>
                    </a:cubicBezTo>
                    <a:lnTo>
                      <a:pt x="702" y="470121"/>
                    </a:lnTo>
                    <a:lnTo>
                      <a:pt x="702" y="470121"/>
                    </a:lnTo>
                    <a:cubicBezTo>
                      <a:pt x="5069" y="506308"/>
                      <a:pt x="24723" y="541247"/>
                      <a:pt x="60598" y="562461"/>
                    </a:cubicBezTo>
                    <a:lnTo>
                      <a:pt x="1654704" y="1510501"/>
                    </a:lnTo>
                    <a:cubicBezTo>
                      <a:pt x="1671862" y="1520796"/>
                      <a:pt x="1690891" y="1526099"/>
                      <a:pt x="1710232" y="1527347"/>
                    </a:cubicBezTo>
                    <a:lnTo>
                      <a:pt x="1710232" y="1005753"/>
                    </a:lnTo>
                    <a:lnTo>
                      <a:pt x="584999" y="49913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89D0F5E-304B-4506-92B5-E64D4F6973BB}"/>
                  </a:ext>
                </a:extLst>
              </p:cNvPr>
              <p:cNvSpPr/>
              <p:nvPr/>
            </p:nvSpPr>
            <p:spPr>
              <a:xfrm>
                <a:off x="621786" y="1484588"/>
                <a:ext cx="3470631" cy="2060103"/>
              </a:xfrm>
              <a:custGeom>
                <a:avLst/>
                <a:gdLst>
                  <a:gd name="connsiteX0" fmla="*/ 64593 w 3470631"/>
                  <a:gd name="connsiteY0" fmla="*/ 878045 h 2060103"/>
                  <a:gd name="connsiteX1" fmla="*/ 1633118 w 3470631"/>
                  <a:gd name="connsiteY1" fmla="*/ 15481 h 2060103"/>
                  <a:gd name="connsiteX2" fmla="*/ 1752910 w 3470631"/>
                  <a:gd name="connsiteY2" fmla="*/ 15169 h 2060103"/>
                  <a:gd name="connsiteX3" fmla="*/ 3405664 w 3470631"/>
                  <a:gd name="connsiteY3" fmla="*/ 916104 h 2060103"/>
                  <a:gd name="connsiteX4" fmla="*/ 3406912 w 3470631"/>
                  <a:gd name="connsiteY4" fmla="*/ 1134475 h 2060103"/>
                  <a:gd name="connsiteX5" fmla="*/ 1779739 w 3470631"/>
                  <a:gd name="connsiteY5" fmla="*/ 2044145 h 2060103"/>
                  <a:gd name="connsiteX6" fmla="*/ 1655268 w 3470631"/>
                  <a:gd name="connsiteY6" fmla="*/ 2042585 h 2060103"/>
                  <a:gd name="connsiteX7" fmla="*/ 60850 w 3470631"/>
                  <a:gd name="connsiteY7" fmla="*/ 1094544 h 2060103"/>
                  <a:gd name="connsiteX8" fmla="*/ 64593 w 3470631"/>
                  <a:gd name="connsiteY8" fmla="*/ 878045 h 206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0631" h="2060103">
                    <a:moveTo>
                      <a:pt x="64593" y="878045"/>
                    </a:moveTo>
                    <a:lnTo>
                      <a:pt x="1633118" y="15481"/>
                    </a:lnTo>
                    <a:cubicBezTo>
                      <a:pt x="1670553" y="-5108"/>
                      <a:pt x="1715475" y="-5108"/>
                      <a:pt x="1752910" y="15169"/>
                    </a:cubicBezTo>
                    <a:lnTo>
                      <a:pt x="3405664" y="916104"/>
                    </a:lnTo>
                    <a:cubicBezTo>
                      <a:pt x="3491765" y="963210"/>
                      <a:pt x="3492389" y="1086745"/>
                      <a:pt x="3406912" y="1134475"/>
                    </a:cubicBezTo>
                    <a:lnTo>
                      <a:pt x="1779739" y="2044145"/>
                    </a:lnTo>
                    <a:cubicBezTo>
                      <a:pt x="1740744" y="2065982"/>
                      <a:pt x="1693326" y="2065358"/>
                      <a:pt x="1655268" y="2042585"/>
                    </a:cubicBezTo>
                    <a:lnTo>
                      <a:pt x="60850" y="1094544"/>
                    </a:lnTo>
                    <a:cubicBezTo>
                      <a:pt x="-21819" y="1045255"/>
                      <a:pt x="-19948" y="924527"/>
                      <a:pt x="64593" y="878045"/>
                    </a:cubicBezTo>
                    <a:close/>
                  </a:path>
                </a:pathLst>
              </a:custGeom>
              <a:gradFill flip="none" rotWithShape="1">
                <a:gsLst>
                  <a:gs pos="99000">
                    <a:srgbClr val="372E99"/>
                  </a:gs>
                  <a:gs pos="0">
                    <a:srgbClr val="8293FE"/>
                  </a:gs>
                </a:gsLst>
                <a:lin ang="1800000" scaled="0"/>
                <a:tileRect/>
              </a:gra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25C095D-B009-40D0-B24F-A199DEEED7E0}"/>
                  </a:ext>
                </a:extLst>
              </p:cNvPr>
              <p:cNvSpPr/>
              <p:nvPr/>
            </p:nvSpPr>
            <p:spPr>
              <a:xfrm>
                <a:off x="3350813" y="2953482"/>
                <a:ext cx="261420" cy="325996"/>
              </a:xfrm>
              <a:custGeom>
                <a:avLst/>
                <a:gdLst>
                  <a:gd name="connsiteX0" fmla="*/ 261421 w 261420"/>
                  <a:gd name="connsiteY0" fmla="*/ 179376 h 325996"/>
                  <a:gd name="connsiteX1" fmla="*/ 0 w 261420"/>
                  <a:gd name="connsiteY1" fmla="*/ 325996 h 325996"/>
                  <a:gd name="connsiteX2" fmla="*/ 0 w 261420"/>
                  <a:gd name="connsiteY2" fmla="*/ 146620 h 325996"/>
                  <a:gd name="connsiteX3" fmla="*/ 261421 w 261420"/>
                  <a:gd name="connsiteY3" fmla="*/ 0 h 325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5996">
                    <a:moveTo>
                      <a:pt x="261421" y="179376"/>
                    </a:moveTo>
                    <a:lnTo>
                      <a:pt x="0" y="325996"/>
                    </a:lnTo>
                    <a:lnTo>
                      <a:pt x="0" y="146620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1E487F1-63B7-4D45-B486-26DF1EA8AA1D}"/>
                  </a:ext>
                </a:extLst>
              </p:cNvPr>
              <p:cNvSpPr/>
              <p:nvPr/>
            </p:nvSpPr>
            <p:spPr>
              <a:xfrm>
                <a:off x="3681177" y="2774418"/>
                <a:ext cx="261420" cy="321940"/>
              </a:xfrm>
              <a:custGeom>
                <a:avLst/>
                <a:gdLst>
                  <a:gd name="connsiteX0" fmla="*/ 261421 w 261420"/>
                  <a:gd name="connsiteY0" fmla="*/ 179064 h 321940"/>
                  <a:gd name="connsiteX1" fmla="*/ 0 w 261420"/>
                  <a:gd name="connsiteY1" fmla="*/ 321941 h 321940"/>
                  <a:gd name="connsiteX2" fmla="*/ 0 w 261420"/>
                  <a:gd name="connsiteY2" fmla="*/ 142565 h 321940"/>
                  <a:gd name="connsiteX3" fmla="*/ 261421 w 261420"/>
                  <a:gd name="connsiteY3" fmla="*/ 0 h 32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1940">
                    <a:moveTo>
                      <a:pt x="261421" y="179064"/>
                    </a:moveTo>
                    <a:lnTo>
                      <a:pt x="0" y="321941"/>
                    </a:lnTo>
                    <a:lnTo>
                      <a:pt x="0" y="142565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A4BBE34-EEF4-40B9-B9DA-E38ABC50D06F}"/>
                  </a:ext>
                </a:extLst>
              </p:cNvPr>
              <p:cNvSpPr/>
              <p:nvPr/>
            </p:nvSpPr>
            <p:spPr>
              <a:xfrm rot="-1536093">
                <a:off x="746205" y="28012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542A8E3-58A8-4CA8-8A65-77372F0D92B9}"/>
                  </a:ext>
                </a:extLst>
              </p:cNvPr>
              <p:cNvSpPr/>
              <p:nvPr/>
            </p:nvSpPr>
            <p:spPr>
              <a:xfrm rot="-1536093">
                <a:off x="933367" y="2910803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92D050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B5498F0-0FC2-4367-8EE1-2F204EEA565A}"/>
                  </a:ext>
                </a:extLst>
              </p:cNvPr>
              <p:cNvSpPr/>
              <p:nvPr/>
            </p:nvSpPr>
            <p:spPr>
              <a:xfrm rot="-1536093">
                <a:off x="1130568" y="30283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cxnSp>
        <p:nvCxnSpPr>
          <p:cNvPr id="118" name="Google Shape;410;p42;s5;sid118">
            <a:extLst>
              <a:ext uri="{FF2B5EF4-FFF2-40B4-BE49-F238E27FC236}">
                <a16:creationId xmlns:a16="http://schemas.microsoft.com/office/drawing/2014/main" id="{FBC4EBD0-CF60-4170-91F9-300D72C04EAB}"/>
              </a:ext>
            </a:extLst>
          </p:cNvPr>
          <p:cNvCxnSpPr>
            <a:cxnSpLocks/>
            <a:stCxn id="359" idx="3"/>
            <a:endCxn id="102" idx="4"/>
          </p:cNvCxnSpPr>
          <p:nvPr/>
        </p:nvCxnSpPr>
        <p:spPr>
          <a:xfrm>
            <a:off x="1121062" y="2854926"/>
            <a:ext cx="1082183" cy="1024856"/>
          </a:xfrm>
          <a:prstGeom prst="bentConnector3">
            <a:avLst>
              <a:gd name="adj1" fmla="val 58494"/>
            </a:avLst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134" name="Google Shape;427;p42;s5;sid134">
            <a:extLst>
              <a:ext uri="{FF2B5EF4-FFF2-40B4-BE49-F238E27FC236}">
                <a16:creationId xmlns:a16="http://schemas.microsoft.com/office/drawing/2014/main" id="{AD7684A8-A680-4FF2-B080-50FAED3F61D8}"/>
              </a:ext>
            </a:extLst>
          </p:cNvPr>
          <p:cNvCxnSpPr>
            <a:cxnSpLocks/>
            <a:stCxn id="95" idx="2"/>
            <a:endCxn id="365" idx="4"/>
          </p:cNvCxnSpPr>
          <p:nvPr/>
        </p:nvCxnSpPr>
        <p:spPr>
          <a:xfrm flipH="1" flipV="1">
            <a:off x="2519009" y="3117320"/>
            <a:ext cx="3202" cy="405021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dashDot"/>
            <a:miter lim="800000"/>
            <a:headEnd type="none" w="sm" len="sm"/>
            <a:tailEnd type="triangle" w="med" len="med"/>
          </a:ln>
        </p:spPr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4CC73BB-4515-44F0-B2A9-6CA326838ED1}"/>
              </a:ext>
            </a:extLst>
          </p:cNvPr>
          <p:cNvSpPr/>
          <p:nvPr/>
        </p:nvSpPr>
        <p:spPr>
          <a:xfrm>
            <a:off x="2143089" y="3656873"/>
            <a:ext cx="731272" cy="398511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Centralized Insights Database</a:t>
            </a:r>
          </a:p>
        </p:txBody>
      </p:sp>
      <p:cxnSp>
        <p:nvCxnSpPr>
          <p:cNvPr id="131" name="Google Shape;427;p42;s5;sid131">
            <a:extLst>
              <a:ext uri="{FF2B5EF4-FFF2-40B4-BE49-F238E27FC236}">
                <a16:creationId xmlns:a16="http://schemas.microsoft.com/office/drawing/2014/main" id="{5AB5701B-C176-4E5D-96D2-AA6B7813463F}"/>
              </a:ext>
            </a:extLst>
          </p:cNvPr>
          <p:cNvCxnSpPr>
            <a:cxnSpLocks/>
            <a:stCxn id="406" idx="0"/>
            <a:endCxn id="102" idx="4"/>
          </p:cNvCxnSpPr>
          <p:nvPr/>
        </p:nvCxnSpPr>
        <p:spPr>
          <a:xfrm flipV="1">
            <a:off x="1105949" y="3879782"/>
            <a:ext cx="1097296" cy="5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dashDot"/>
            <a:miter lim="800000"/>
            <a:headEnd type="none" w="sm" len="sm"/>
            <a:tailEnd type="triangle" w="med" len="med"/>
          </a:ln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E40264-8917-491B-BE73-8FE467E587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ACACAC"/>
              </a:clrFrom>
              <a:clrTo>
                <a:srgbClr val="ACACA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1822" y="5712158"/>
            <a:ext cx="1556289" cy="531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sz="2300" b="0" i="1" u="none" strike="noStrike" cap="non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02" name="Google Shape;502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06" name="Google Shape;506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44"/>
          <p:cNvSpPr txBox="1"/>
          <p:nvPr/>
        </p:nvSpPr>
        <p:spPr>
          <a:xfrm>
            <a:off x="235791" y="3389101"/>
            <a:ext cx="1621954" cy="49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sz="1400" b="0" i="0" u="none" strike="noStrike" cap="none" dirty="0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10" name="Google Shape;510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44"/>
          <p:cNvSpPr txBox="1"/>
          <p:nvPr/>
        </p:nvSpPr>
        <p:spPr>
          <a:xfrm>
            <a:off x="235791" y="4774096"/>
            <a:ext cx="1362003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sz="1400" b="0" i="0" u="none" strike="noStrike" cap="none" dirty="0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Happened to see </a:t>
            </a:r>
            <a:r>
              <a:rPr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Bichael</a:t>
            </a:r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</a:t>
            </a:r>
            <a:r>
              <a:rPr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Muble</a:t>
            </a:r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at the Starbucks outside the congress hall. Note to self, he likes to drink matcha </a:t>
            </a:r>
            <a:r>
              <a:rPr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frappuccino</a:t>
            </a:r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with </a:t>
            </a:r>
            <a:r>
              <a:rPr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lavendar</a:t>
            </a:r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cold-foam. After catching up a bit, he mentioned that formulary reviews at their institution have been pushed back repeatedly, which is slowing adoption of new therapies. They also observed competitor reps spinning head-to-head trial data in ways that confuse less experienced staff. As we were closing the discussion, he told me a funny story about one of his bald patients experiencing rapid hair regrowth while on </a:t>
            </a:r>
            <a:r>
              <a:rPr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epco</a:t>
            </a:r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. The patient joked that that the hair made him look 20 years younger! He wanted to reconvene next quarter to hear about any new findings.</a:t>
            </a:r>
          </a:p>
        </p:txBody>
      </p:sp>
      <p:sp>
        <p:nvSpPr>
          <p:cNvPr id="514" name="Google Shape;514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955292" y="2591295"/>
            <a:ext cx="1692600" cy="7314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700" b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After catching up a bit, he mentioned that formulary reviews at their institution have been pushed back repeatedly, which is slowing adoption of new therapies.</a:t>
            </a:r>
          </a:p>
        </p:txBody>
      </p:sp>
      <p:sp>
        <p:nvSpPr>
          <p:cNvPr id="516" name="Google Shape;516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700" b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They also observed competitor reps spinning head-to-head trial data in ways that confuse less experienced staff.</a:t>
            </a:r>
          </a:p>
        </p:txBody>
      </p:sp>
      <p:sp>
        <p:nvSpPr>
          <p:cNvPr id="517" name="Google Shape;517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Happened to see </a:t>
            </a:r>
            <a:r>
              <a:rPr sz="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Bichael</a:t>
            </a:r>
            <a:r>
              <a:rPr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</a:t>
            </a:r>
            <a:r>
              <a:rPr sz="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Muble</a:t>
            </a:r>
            <a:r>
              <a:rPr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at the Starbucks outside the congress hall. Note to self, he likes to drink matcha </a:t>
            </a:r>
            <a:r>
              <a:rPr sz="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frappuccino</a:t>
            </a:r>
            <a:r>
              <a:rPr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with </a:t>
            </a:r>
            <a:r>
              <a:rPr sz="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lavendar</a:t>
            </a:r>
            <a:r>
              <a:rPr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cold-foam.</a:t>
            </a:r>
          </a:p>
        </p:txBody>
      </p:sp>
      <p:sp>
        <p:nvSpPr>
          <p:cNvPr id="518" name="Google Shape;518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700" b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He wanted to reconvene next quarter to hear about any new findings.</a:t>
            </a:r>
          </a:p>
        </p:txBody>
      </p:sp>
      <p:sp>
        <p:nvSpPr>
          <p:cNvPr id="519" name="Google Shape;519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600" b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As we were closing the discussion, he told me a funny story about one of his bald patients experiencing rapid hair regrowth while on epco. The patient joked that that the hair made him look 20 years younger!</a:t>
            </a:r>
          </a:p>
        </p:txBody>
      </p:sp>
      <p:cxnSp>
        <p:nvCxnSpPr>
          <p:cNvPr id="520" name="Google Shape;520;p44"/>
          <p:cNvCxnSpPr>
            <a:stCxn id="513" idx="2"/>
            <a:endCxn id="515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21" name="Google Shape;521;p44"/>
          <p:cNvCxnSpPr>
            <a:stCxn id="513" idx="2"/>
            <a:endCxn id="517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22" name="Google Shape;522;p44"/>
          <p:cNvCxnSpPr>
            <a:stCxn id="513" idx="2"/>
            <a:endCxn id="516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23" name="Google Shape;523;p44"/>
          <p:cNvCxnSpPr>
            <a:stCxn id="513" idx="2"/>
            <a:endCxn id="518" idx="0"/>
          </p:cNvCxnSpPr>
          <p:nvPr/>
        </p:nvCxnSpPr>
        <p:spPr>
          <a:xfrm rot="-5400000" flipH="1">
            <a:off x="7676042" y="1451993"/>
            <a:ext cx="273900" cy="20046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24" name="Google Shape;524;p44"/>
          <p:cNvCxnSpPr>
            <a:stCxn id="513" idx="2"/>
            <a:endCxn id="519" idx="0"/>
          </p:cNvCxnSpPr>
          <p:nvPr/>
        </p:nvCxnSpPr>
        <p:spPr>
          <a:xfrm rot="-5400000" flipH="1">
            <a:off x="8678342" y="449693"/>
            <a:ext cx="273900" cy="4009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sp>
        <p:nvSpPr>
          <p:cNvPr id="525" name="Google Shape;525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Highlights an access barrier affecting therapy adoption that could inform Medical Affairs engagement strategy.</a:t>
            </a:r>
          </a:p>
        </p:txBody>
      </p:sp>
      <p:sp>
        <p:nvSpPr>
          <p:cNvPr id="532" name="Google Shape;532;p44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Reveals competitive misinformation creating educational gaps among clinical staff, actionable for Medical Affairs education initiatives.</a:t>
            </a:r>
          </a:p>
        </p:txBody>
      </p:sp>
      <p:sp>
        <p:nvSpPr>
          <p:cNvPr id="533" name="Google Shape;533;p44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Personal beverage preferences are trivial context unrelated to medical insights.</a:t>
            </a:r>
          </a:p>
        </p:txBody>
      </p:sp>
      <p:sp>
        <p:nvSpPr>
          <p:cNvPr id="534" name="Google Shape;534;p44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Future meeting logistics without substantive medical or strategic content.</a:t>
            </a:r>
          </a:p>
        </p:txBody>
      </p:sp>
      <p:sp>
        <p:nvSpPr>
          <p:cNvPr id="535" name="Google Shape;535;p44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Describes an unexpected beneficial outcome (hair regrowth) in a patient on epcoritamab, meeting AE criteria for any unintended medical occurrence during product use.</a:t>
            </a:r>
          </a:p>
        </p:txBody>
      </p:sp>
      <p:sp>
        <p:nvSpPr>
          <p:cNvPr id="536" name="Google Shape;536;p44"/>
          <p:cNvSpPr txBox="1"/>
          <p:nvPr/>
        </p:nvSpPr>
        <p:spPr>
          <a:xfrm rot="-5400000">
            <a:off x="1005207" y="4024815"/>
            <a:ext cx="1462680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sz="1400" b="0" i="0" u="none" strike="noStrike" cap="non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/>
            <a:r>
              <a:rPr sz="1000" dirty="0">
                <a:solidFill>
                  <a:srgbClr val="FFFFFF"/>
                </a:solidFill>
                <a:latin typeface="Century Gothic"/>
              </a:rPr>
              <a:t>Access Insights</a:t>
            </a:r>
          </a:p>
        </p:txBody>
      </p:sp>
      <p:sp>
        <p:nvSpPr>
          <p:cNvPr id="538" name="Google Shape;538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/>
            <a:r>
              <a:rPr sz="1000" dirty="0">
                <a:solidFill>
                  <a:srgbClr val="FFFFFF"/>
                </a:solidFill>
                <a:latin typeface="Century Gothic"/>
              </a:rPr>
              <a:t>Competitive Insights</a:t>
            </a:r>
            <a:r>
              <a:rPr lang="en-US" sz="1000" dirty="0">
                <a:solidFill>
                  <a:srgbClr val="FFFFFF"/>
                </a:solidFill>
                <a:latin typeface="Century Gothic"/>
              </a:rPr>
              <a:t> </a:t>
            </a:r>
            <a:br>
              <a:rPr lang="en-US" sz="1000" dirty="0">
                <a:solidFill>
                  <a:srgbClr val="FFFFFF"/>
                </a:solidFill>
                <a:latin typeface="Century Gothic"/>
              </a:rPr>
            </a:br>
            <a:r>
              <a:rPr lang="en-US" sz="1000" dirty="0">
                <a:solidFill>
                  <a:srgbClr val="FFFFFF"/>
                </a:solidFill>
                <a:latin typeface="Century Gothic"/>
              </a:rPr>
              <a:t>+</a:t>
            </a:r>
            <a:r>
              <a:rPr sz="1000" dirty="0">
                <a:solidFill>
                  <a:srgbClr val="FFFFFF"/>
                </a:solidFill>
                <a:latin typeface="Century Gothic"/>
              </a:rPr>
              <a:t> Education</a:t>
            </a:r>
            <a:r>
              <a:rPr lang="en-US" sz="1000" dirty="0">
                <a:solidFill>
                  <a:srgbClr val="FFFFFF"/>
                </a:solidFill>
                <a:latin typeface="Century Gothic"/>
              </a:rPr>
              <a:t> Insights</a:t>
            </a:r>
            <a:endParaRPr sz="1000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7968788" y="5134950"/>
            <a:ext cx="3701881" cy="315600"/>
          </a:xfrm>
          <a:prstGeom prst="rect">
            <a:avLst/>
          </a:prstGeom>
          <a:solidFill>
            <a:srgbClr val="A40000"/>
          </a:solidFill>
          <a:ln w="38100" cap="flat" cmpd="sng">
            <a:solidFill>
              <a:srgbClr val="A4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this </a:t>
            </a:r>
            <a:r>
              <a:rPr lang="en-US" sz="1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 possible AE? Rationale?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This statement describes institutional formulary review delays, which is a classic access barrier affecting drug availability and adoption at the health system level.</a:t>
            </a:r>
          </a:p>
        </p:txBody>
      </p:sp>
      <p:sp>
        <p:nvSpPr>
          <p:cNvPr id="542" name="Google Shape;542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7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Primary focus is on competitor promotional activity and misinformation strategies (Competitive), but also identifies educational needs for clinical staff who are being confused by this messaging (Education).</a:t>
            </a:r>
          </a:p>
        </p:txBody>
      </p:sp>
      <p:sp>
        <p:nvSpPr>
          <p:cNvPr id="543" name="Google Shape;543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 b="0" i="0" u="none" strike="noStrike" cap="none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7968878" y="5450500"/>
            <a:ext cx="3701791" cy="928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A4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This describes an unexpected beneficial outcome (hair regrowth) in a patient on </a:t>
            </a:r>
            <a:r>
              <a:rPr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epcoritamab</a:t>
            </a:r>
            <a:r>
              <a:rPr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, which meets AE criteria for any unintended medical occurrence during product use. It also provides feedback about the company's own product (</a:t>
            </a:r>
            <a:r>
              <a:rPr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epco</a:t>
            </a:r>
            <a:r>
              <a:rPr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), making it a Product Insight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</a:br>
            <a:r>
              <a:rPr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as well.</a:t>
            </a:r>
          </a:p>
        </p:txBody>
      </p:sp>
      <p:sp>
        <p:nvSpPr>
          <p:cNvPr id="545" name="Google Shape;545;p44"/>
          <p:cNvSpPr txBox="1"/>
          <p:nvPr/>
        </p:nvSpPr>
        <p:spPr>
          <a:xfrm rot="-5400000">
            <a:off x="1005207" y="5605462"/>
            <a:ext cx="1462680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sz="1400" b="0" i="0" u="none" strike="noStrike" cap="non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4"/>
          <p:cNvCxnSpPr>
            <a:stCxn id="517" idx="2"/>
            <a:endCxn id="527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47" name="Google Shape;547;p44"/>
          <p:cNvCxnSpPr>
            <a:stCxn id="518" idx="2"/>
            <a:endCxn id="528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48" name="Google Shape;548;p44"/>
          <p:cNvCxnSpPr>
            <a:stCxn id="519" idx="2"/>
            <a:endCxn id="529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49" name="Google Shape;549;p44"/>
          <p:cNvCxnSpPr>
            <a:stCxn id="516" idx="2"/>
            <a:endCxn id="526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50" name="Google Shape;550;p44"/>
          <p:cNvCxnSpPr>
            <a:stCxn id="515" idx="2"/>
            <a:endCxn id="525" idx="0"/>
          </p:cNvCxnSpPr>
          <p:nvPr/>
        </p:nvCxnSpPr>
        <p:spPr>
          <a:xfrm>
            <a:off x="2801592" y="3322695"/>
            <a:ext cx="0" cy="250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51" name="Google Shape;551;p44"/>
          <p:cNvCxnSpPr>
            <a:stCxn id="531" idx="2"/>
            <a:endCxn id="537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52" name="Google Shape;552;p44"/>
          <p:cNvCxnSpPr>
            <a:stCxn id="532" idx="2"/>
            <a:endCxn id="538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53" name="Google Shape;553;p44"/>
          <p:cNvCxnSpPr>
            <a:stCxn id="533" idx="2"/>
            <a:endCxn id="539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54" name="Google Shape;554;p44"/>
          <p:cNvCxnSpPr>
            <a:stCxn id="502" idx="3"/>
            <a:endCxn id="514" idx="0"/>
          </p:cNvCxnSpPr>
          <p:nvPr/>
        </p:nvCxnSpPr>
        <p:spPr>
          <a:xfrm rot="10800000" flipH="1">
            <a:off x="909308" y="1842177"/>
            <a:ext cx="688200" cy="200400"/>
          </a:xfrm>
          <a:prstGeom prst="bentConnector3">
            <a:avLst>
              <a:gd name="adj1" fmla="val 49993"/>
            </a:avLst>
          </a:prstGeom>
          <a:noFill/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5" name="Google Shape;555;p44"/>
          <p:cNvCxnSpPr>
            <a:stCxn id="502" idx="3"/>
            <a:endCxn id="530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name="adj1" fmla="val 49993"/>
            </a:avLst>
          </a:prstGeom>
          <a:noFill/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6" name="Google Shape;556;p44"/>
          <p:cNvCxnSpPr>
            <a:stCxn id="510" idx="3"/>
            <a:endCxn id="545" idx="0"/>
          </p:cNvCxnSpPr>
          <p:nvPr/>
        </p:nvCxnSpPr>
        <p:spPr>
          <a:xfrm>
            <a:off x="909308" y="5753174"/>
            <a:ext cx="679527" cy="1"/>
          </a:xfrm>
          <a:prstGeom prst="straightConnector1">
            <a:avLst/>
          </a:prstGeom>
          <a:noFill/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7" name="Google Shape;557;p44"/>
          <p:cNvCxnSpPr>
            <a:stCxn id="506" idx="3"/>
            <a:endCxn id="536" idx="0"/>
          </p:cNvCxnSpPr>
          <p:nvPr/>
        </p:nvCxnSpPr>
        <p:spPr>
          <a:xfrm>
            <a:off x="909308" y="4172527"/>
            <a:ext cx="679527" cy="1"/>
          </a:xfrm>
          <a:prstGeom prst="straightConnector1">
            <a:avLst/>
          </a:prstGeom>
          <a:noFill/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9" name="Google Shape;559;p44"/>
          <p:cNvCxnSpPr>
            <a:cxnSpLocks/>
          </p:cNvCxnSpPr>
          <p:nvPr/>
        </p:nvCxnSpPr>
        <p:spPr>
          <a:xfrm>
            <a:off x="10815216" y="4839369"/>
            <a:ext cx="0" cy="29558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700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 dirty="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Minimalist Front End* – how human teams can interface with agentic teams</a:t>
            </a:r>
            <a:endParaRPr sz="2300" i="1" u="none" strike="noStrike" cap="none" dirty="0">
              <a:solidFill>
                <a:srgbClr val="1E1B5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;s7;sid1028">
            <a:extLst>
              <a:ext uri="{FF2B5EF4-FFF2-40B4-BE49-F238E27FC236}">
                <a16:creationId xmlns:a16="http://schemas.microsoft.com/office/drawing/2014/main" id="{BACF00FD-6B37-4F98-876E-3B379F444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9" t="14032" r="30791" b="13411"/>
          <a:stretch/>
        </p:blipFill>
        <p:spPr bwMode="auto">
          <a:xfrm>
            <a:off x="456519" y="1298785"/>
            <a:ext cx="3184215" cy="268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;s7;sid1030">
            <a:extLst>
              <a:ext uri="{FF2B5EF4-FFF2-40B4-BE49-F238E27FC236}">
                <a16:creationId xmlns:a16="http://schemas.microsoft.com/office/drawing/2014/main" id="{2C856024-75D2-44DA-BA5E-3EDBEDFF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35" y="947041"/>
            <a:ext cx="7749799" cy="350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3A9933F-8265-402D-802A-3451580AA042}"/>
              </a:ext>
            </a:extLst>
          </p:cNvPr>
          <p:cNvSpPr/>
          <p:nvPr/>
        </p:nvSpPr>
        <p:spPr>
          <a:xfrm>
            <a:off x="3896035" y="4648200"/>
            <a:ext cx="7749799" cy="1479176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4C6761-4B17-4CDA-9663-C456B9094D46}"/>
              </a:ext>
            </a:extLst>
          </p:cNvPr>
          <p:cNvSpPr/>
          <p:nvPr/>
        </p:nvSpPr>
        <p:spPr>
          <a:xfrm>
            <a:off x="4253754" y="5141259"/>
            <a:ext cx="7014882" cy="804786"/>
          </a:xfrm>
          <a:prstGeom prst="roundRect">
            <a:avLst>
              <a:gd name="adj" fmla="val 7641"/>
            </a:avLst>
          </a:prstGeom>
          <a:solidFill>
            <a:srgbClr val="FFFFFF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04C6B8-5DDF-4E76-B694-E4E920EE98E6}"/>
              </a:ext>
            </a:extLst>
          </p:cNvPr>
          <p:cNvSpPr/>
          <p:nvPr/>
        </p:nvSpPr>
        <p:spPr>
          <a:xfrm>
            <a:off x="4253754" y="4800600"/>
            <a:ext cx="7014882" cy="270164"/>
          </a:xfrm>
          <a:prstGeom prst="roundRect">
            <a:avLst>
              <a:gd name="adj" fmla="val 20863"/>
            </a:avLst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+mj-lt"/>
              </a:rPr>
              <a:t>Chat with your insights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B1B83F-E2E1-43DB-BAB1-34F50911AF72}"/>
              </a:ext>
            </a:extLst>
          </p:cNvPr>
          <p:cNvSpPr/>
          <p:nvPr/>
        </p:nvSpPr>
        <p:spPr>
          <a:xfrm>
            <a:off x="8238067" y="6380740"/>
            <a:ext cx="1003300" cy="233082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+mj-lt"/>
              </a:rPr>
              <a:t>In Development*</a:t>
            </a:r>
          </a:p>
        </p:txBody>
      </p:sp>
    </p:spTree>
    <p:extLst>
      <p:ext uri="{BB962C8B-B14F-4D97-AF65-F5344CB8AC3E}">
        <p14:creationId xmlns:p14="http://schemas.microsoft.com/office/powerpoint/2010/main" val="192156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566" name="Google Shape;566;p45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sz="2300" b="0" i="1" u="none" strike="noStrike" cap="non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5"/>
          <p:cNvSpPr/>
          <p:nvPr/>
        </p:nvSpPr>
        <p:spPr>
          <a:xfrm>
            <a:off x="304800" y="919810"/>
            <a:ext cx="2736304" cy="1823390"/>
          </a:xfrm>
          <a:prstGeom prst="roundRect">
            <a:avLst>
              <a:gd name="adj" fmla="val 0"/>
            </a:avLst>
          </a:prstGeom>
          <a:solidFill>
            <a:srgbClr val="28246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8" name="Google Shape;568;p45"/>
          <p:cNvSpPr txBox="1"/>
          <p:nvPr/>
        </p:nvSpPr>
        <p:spPr>
          <a:xfrm>
            <a:off x="517815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5"/>
          <p:cNvSpPr txBox="1"/>
          <p:nvPr/>
        </p:nvSpPr>
        <p:spPr>
          <a:xfrm>
            <a:off x="517815" y="1820408"/>
            <a:ext cx="2381859" cy="56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 is a bispecific antibody developed by Company A and Company B for the treatment of certain B-cell malignancies such as diffuse large B-cell lymphoma (DLBCL).</a:t>
            </a:r>
            <a:endParaRPr sz="10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name="adj" fmla="val 0"/>
            </a:avLst>
          </a:prstGeom>
          <a:solidFill>
            <a:srgbClr val="325E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lang="en-US" sz="16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6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KOL TIER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name="adj" fmla="val 0"/>
            </a:avLst>
          </a:prstGeom>
          <a:solidFill>
            <a:srgbClr val="325E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lang="en-US"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name="adj" fmla="val 0"/>
            </a:avLst>
          </a:prstGeom>
          <a:noFill/>
          <a:ln w="25400" cap="flat" cmpd="sng">
            <a:solidFill>
              <a:srgbClr val="3362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5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name="adj" fmla="val 0"/>
            </a:avLst>
          </a:prstGeom>
          <a:noFill/>
          <a:ln w="25400" cap="flat" cmpd="sng">
            <a:solidFill>
              <a:srgbClr val="3362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4" name="Google Shape;574;p45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575" name="Google Shape;575;p45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600" dirty="0">
                  <a:solidFill>
                    <a:srgbClr val="28246F"/>
                  </a:solidFill>
                  <a:latin typeface="Century Gothic"/>
                </a:rPr>
                <a:t>June 2025 - Oct 2025</a:t>
              </a:r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45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578" name="Google Shape;578;p45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indent="-152400">
                <a:spcAft>
                  <a:spcPts val="400"/>
                </a:spcAft>
                <a:buChar char="•"/>
              </a:pPr>
              <a:r>
                <a:rPr sz="1600" dirty="0">
                  <a:solidFill>
                    <a:srgbClr val="28246F"/>
                  </a:solidFill>
                  <a:latin typeface="Century Gothic"/>
                </a:rPr>
                <a:t>ASCO 2025</a:t>
              </a:r>
            </a:p>
            <a:p>
              <a:pPr marL="228600" indent="-152400">
                <a:spcAft>
                  <a:spcPts val="400"/>
                </a:spcAft>
                <a:buChar char="•"/>
              </a:pPr>
              <a:r>
                <a:rPr sz="1600" dirty="0">
                  <a:solidFill>
                    <a:srgbClr val="28246F"/>
                  </a:solidFill>
                  <a:latin typeface="Century Gothic"/>
                </a:rPr>
                <a:t>ASH 2025</a:t>
              </a:r>
            </a:p>
            <a:p>
              <a:pPr marL="228600" indent="-152400">
                <a:spcAft>
                  <a:spcPts val="400"/>
                </a:spcAft>
                <a:buChar char="•"/>
              </a:pPr>
              <a:r>
                <a:rPr sz="1600" dirty="0">
                  <a:solidFill>
                    <a:srgbClr val="28246F"/>
                  </a:solidFill>
                  <a:latin typeface="Century Gothic"/>
                </a:rPr>
                <a:t>EHA 2025</a:t>
              </a:r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45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581" name="Google Shape;581;p45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600">
                  <a:solidFill>
                    <a:srgbClr val="28246F"/>
                  </a:solidFill>
                  <a:latin typeface="Century Gothic"/>
                </a:rPr>
                <a:t>10</a:t>
              </a:r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3" name="Google Shape;583;p45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584" name="Google Shape;584;p45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600">
                  <a:solidFill>
                    <a:srgbClr val="28246F"/>
                  </a:solidFill>
                  <a:latin typeface="Century Gothic"/>
                </a:rPr>
                <a:t>Total: 74</a:t>
              </a:r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45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587" name="Google Shape;587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600">
                  <a:solidFill>
                    <a:srgbClr val="28246F"/>
                  </a:solidFill>
                  <a:latin typeface="Century Gothic"/>
                </a:rPr>
                <a:t>189</a:t>
              </a:r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45"/>
          <p:cNvGrpSpPr/>
          <p:nvPr/>
        </p:nvGrpSpPr>
        <p:grpSpPr>
          <a:xfrm>
            <a:off x="6132394" y="4345173"/>
            <a:ext cx="1719386" cy="547895"/>
            <a:chOff x="621804" y="3805150"/>
            <a:chExt cx="2012100" cy="1036190"/>
          </a:xfrm>
        </p:grpSpPr>
        <p:sp>
          <p:nvSpPr>
            <p:cNvPr id="590" name="Google Shape;590;p45"/>
            <p:cNvSpPr/>
            <p:nvPr/>
          </p:nvSpPr>
          <p:spPr>
            <a:xfrm>
              <a:off x="621804" y="457464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23</a:t>
              </a:r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Access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2" name="Google Shape;592;p45"/>
          <p:cNvGrpSpPr/>
          <p:nvPr/>
        </p:nvGrpSpPr>
        <p:grpSpPr>
          <a:xfrm>
            <a:off x="8104780" y="4345327"/>
            <a:ext cx="1719339" cy="540317"/>
            <a:chOff x="621804" y="3805150"/>
            <a:chExt cx="2012100" cy="1021780"/>
          </a:xfrm>
        </p:grpSpPr>
        <p:sp>
          <p:nvSpPr>
            <p:cNvPr id="593" name="Google Shape;593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39</a:t>
              </a:r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Patient Management / Care Insights</a:t>
              </a: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5" name="Google Shape;595;p45"/>
          <p:cNvGrpSpPr/>
          <p:nvPr/>
        </p:nvGrpSpPr>
        <p:grpSpPr>
          <a:xfrm>
            <a:off x="10077195" y="4345173"/>
            <a:ext cx="1719386" cy="540276"/>
            <a:chOff x="621804" y="3805150"/>
            <a:chExt cx="2012100" cy="1021780"/>
          </a:xfrm>
        </p:grpSpPr>
        <p:sp>
          <p:nvSpPr>
            <p:cNvPr id="596" name="Google Shape;596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9</a:t>
              </a:r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Clinical Development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8" name="Google Shape;598;p45"/>
          <p:cNvGrpSpPr/>
          <p:nvPr/>
        </p:nvGrpSpPr>
        <p:grpSpPr>
          <a:xfrm>
            <a:off x="6132394" y="4994027"/>
            <a:ext cx="1719386" cy="540276"/>
            <a:chOff x="621804" y="3805150"/>
            <a:chExt cx="2012100" cy="1021780"/>
          </a:xfrm>
        </p:grpSpPr>
        <p:sp>
          <p:nvSpPr>
            <p:cNvPr id="599" name="Google Shape;599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22</a:t>
              </a:r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Competitive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1" name="Google Shape;601;p45"/>
          <p:cNvGrpSpPr/>
          <p:nvPr/>
        </p:nvGrpSpPr>
        <p:grpSpPr>
          <a:xfrm>
            <a:off x="8104780" y="4994181"/>
            <a:ext cx="1719339" cy="540317"/>
            <a:chOff x="621804" y="3805150"/>
            <a:chExt cx="2012100" cy="1021780"/>
          </a:xfrm>
        </p:grpSpPr>
        <p:sp>
          <p:nvSpPr>
            <p:cNvPr id="602" name="Google Shape;602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11</a:t>
              </a:r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Insights</a:t>
              </a:r>
              <a:b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(Drug Science) 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4" name="Google Shape;604;p45"/>
          <p:cNvGrpSpPr/>
          <p:nvPr/>
        </p:nvGrpSpPr>
        <p:grpSpPr>
          <a:xfrm>
            <a:off x="10077195" y="4994027"/>
            <a:ext cx="1719386" cy="540276"/>
            <a:chOff x="621804" y="3805150"/>
            <a:chExt cx="2012100" cy="1021780"/>
          </a:xfrm>
        </p:grpSpPr>
        <p:sp>
          <p:nvSpPr>
            <p:cNvPr id="605" name="Google Shape;605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41</a:t>
              </a:r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Education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7" name="Google Shape;607;p45"/>
          <p:cNvGrpSpPr/>
          <p:nvPr/>
        </p:nvGrpSpPr>
        <p:grpSpPr>
          <a:xfrm>
            <a:off x="6132394" y="5709344"/>
            <a:ext cx="1719386" cy="540276"/>
            <a:chOff x="621804" y="3805150"/>
            <a:chExt cx="2012100" cy="1021780"/>
          </a:xfrm>
        </p:grpSpPr>
        <p:sp>
          <p:nvSpPr>
            <p:cNvPr id="608" name="Google Shape;608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7</a:t>
              </a:r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Logistics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0" name="Google Shape;610;p45"/>
          <p:cNvGrpSpPr/>
          <p:nvPr/>
        </p:nvGrpSpPr>
        <p:grpSpPr>
          <a:xfrm>
            <a:off x="8104794" y="5709344"/>
            <a:ext cx="1719386" cy="540276"/>
            <a:chOff x="621804" y="3805150"/>
            <a:chExt cx="2012100" cy="1021780"/>
          </a:xfrm>
        </p:grpSpPr>
        <p:sp>
          <p:nvSpPr>
            <p:cNvPr id="611" name="Google Shape;611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14</a:t>
              </a:r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Adverse Event (AE)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3" name="Google Shape;613;p45"/>
          <p:cNvGrpSpPr/>
          <p:nvPr/>
        </p:nvGrpSpPr>
        <p:grpSpPr>
          <a:xfrm>
            <a:off x="10077195" y="5709344"/>
            <a:ext cx="1719386" cy="540276"/>
            <a:chOff x="621804" y="3805150"/>
            <a:chExt cx="2012100" cy="1021780"/>
          </a:xfrm>
        </p:grpSpPr>
        <p:sp>
          <p:nvSpPr>
            <p:cNvPr id="614" name="Google Shape;614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2</a:t>
              </a:r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Other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16" name="Google Shape;616;p45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25E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Picture 61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60" y="1737360"/>
            <a:ext cx="3522670" cy="2194560"/>
          </a:xfrm>
          <a:prstGeom prst="rect">
            <a:avLst/>
          </a:prstGeom>
        </p:spPr>
      </p:pic>
      <p:pic>
        <p:nvPicPr>
          <p:cNvPr id="618" name="Picture 61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79" y="1737360"/>
            <a:ext cx="3931920" cy="2141828"/>
          </a:xfrm>
          <a:prstGeom prst="rect">
            <a:avLst/>
          </a:prstGeom>
        </p:spPr>
      </p:pic>
      <p:pic>
        <p:nvPicPr>
          <p:cNvPr id="619" name="Picture 61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60" y="1737360"/>
            <a:ext cx="3522670" cy="2194560"/>
          </a:xfrm>
          <a:prstGeom prst="rect">
            <a:avLst/>
          </a:prstGeom>
        </p:spPr>
      </p:pic>
      <p:pic>
        <p:nvPicPr>
          <p:cNvPr id="620" name="Picture 61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679" y="1737360"/>
            <a:ext cx="3931920" cy="2141828"/>
          </a:xfrm>
          <a:prstGeom prst="rect">
            <a:avLst/>
          </a:prstGeom>
        </p:spPr>
      </p:pic>
      <p:grpSp>
        <p:nvGrpSpPr>
          <p:cNvPr id="58" name="Google Shape;586;p45;s8;sid58">
            <a:extLst>
              <a:ext uri="{FF2B5EF4-FFF2-40B4-BE49-F238E27FC236}">
                <a16:creationId xmlns:a16="http://schemas.microsoft.com/office/drawing/2014/main" id="{3A3EAC1B-0370-4E55-9D76-9BDA137B4F7F}"/>
              </a:ext>
            </a:extLst>
          </p:cNvPr>
          <p:cNvGrpSpPr/>
          <p:nvPr/>
        </p:nvGrpSpPr>
        <p:grpSpPr>
          <a:xfrm>
            <a:off x="3240292" y="4885449"/>
            <a:ext cx="2841880" cy="456441"/>
            <a:chOff x="621804" y="3805150"/>
            <a:chExt cx="2012043" cy="863230"/>
          </a:xfrm>
        </p:grpSpPr>
        <p:sp>
          <p:nvSpPr>
            <p:cNvPr id="59" name="Google Shape;587;p45;s8;sid59">
              <a:extLst>
                <a:ext uri="{FF2B5EF4-FFF2-40B4-BE49-F238E27FC236}">
                  <a16:creationId xmlns:a16="http://schemas.microsoft.com/office/drawing/2014/main" id="{0087240B-C742-42CE-BD10-013C6BA9B676}"/>
                </a:ext>
              </a:extLst>
            </p:cNvPr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600" dirty="0">
                  <a:solidFill>
                    <a:srgbClr val="28246F"/>
                  </a:solidFill>
                  <a:latin typeface="Century Gothic"/>
                </a:rPr>
                <a:t>132</a:t>
              </a:r>
            </a:p>
          </p:txBody>
        </p:sp>
        <p:sp>
          <p:nvSpPr>
            <p:cNvPr id="60" name="Google Shape;588;p45;s8;sid60">
              <a:extLst>
                <a:ext uri="{FF2B5EF4-FFF2-40B4-BE49-F238E27FC236}">
                  <a16:creationId xmlns:a16="http://schemas.microsoft.com/office/drawing/2014/main" id="{8FE65BD9-E82B-43E7-9EE8-F2379868B512}"/>
                </a:ext>
              </a:extLst>
            </p:cNvPr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 dirty="0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Non-Insights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6;p45;s8;sid61">
            <a:extLst>
              <a:ext uri="{FF2B5EF4-FFF2-40B4-BE49-F238E27FC236}">
                <a16:creationId xmlns:a16="http://schemas.microsoft.com/office/drawing/2014/main" id="{D70265DD-1DF8-4F10-8531-1E1A10DE7554}"/>
              </a:ext>
            </a:extLst>
          </p:cNvPr>
          <p:cNvSpPr/>
          <p:nvPr/>
        </p:nvSpPr>
        <p:spPr>
          <a:xfrm>
            <a:off x="2802768" y="4941500"/>
            <a:ext cx="387302" cy="1520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25E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Picture 620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60" y="1737360"/>
            <a:ext cx="3522670" cy="2194560"/>
          </a:xfrm>
          <a:prstGeom prst="rect">
            <a:avLst/>
          </a:prstGeom>
        </p:spPr>
      </p:pic>
      <p:pic>
        <p:nvPicPr>
          <p:cNvPr id="622" name="Picture 621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79" y="1737360"/>
            <a:ext cx="3931920" cy="21418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6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623" name="Google Shape;623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lang="en-US" sz="2300" b="1" i="0" u="none" strike="noStrike" cap="none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300" b="0" i="1" u="none" strike="noStrike" cap="non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49802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6" name="Google Shape;626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1 (n=10)</a:t>
            </a:r>
          </a:p>
        </p:txBody>
      </p:sp>
      <p:sp>
        <p:nvSpPr>
          <p:cNvPr id="627" name="Google Shape;627;p46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Systematic adherence monitoring and support mechanisms are inadequate, leading to frequent treatment discontinuations.</a:t>
            </a:r>
          </a:p>
        </p:txBody>
      </p:sp>
      <p:sp>
        <p:nvSpPr>
          <p:cNvPr id="629" name="Google Shape;629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38: 'Adherence among younger patients remains a challenge. Patients frequently miss doses because they're juggling work, childcare, or school, and no one systematically follows up until problems arise.'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78: 'Adherence monitoring is practically nonexistent once patients leave the hospital. Staff assume patients are compliant, but in reality missed doses are common, especially in younger populations.'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62: 'Patients often stop taking oral medications once symptoms improve, only to return with complications later.'</a:t>
            </a:r>
          </a:p>
        </p:txBody>
      </p:sp>
      <p:sp>
        <p:nvSpPr>
          <p:cNvPr id="631" name="Google Shape;631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What systematic adherence monitoring tools can be implemented across different age demographics and care settings?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How can proactive follow-up mechanisms be integrated into existing workflow without increasing staff burden?</a:t>
            </a:r>
          </a:p>
        </p:txBody>
      </p:sp>
      <p:sp>
        <p:nvSpPr>
          <p:cNvPr id="633" name="Google Shape;633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431861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6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2 (n=7)</a:t>
            </a:r>
          </a:p>
        </p:txBody>
      </p:sp>
      <p:sp>
        <p:nvSpPr>
          <p:cNvPr id="636" name="Google Shape;636;p46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Post-treatment care lacks standardization with poor coordination between oncology and primary care providers.</a:t>
            </a:r>
          </a:p>
        </p:txBody>
      </p:sp>
      <p:sp>
        <p:nvSpPr>
          <p:cNvPr id="638" name="Google Shape;638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70: 'Follow-up care is fragmented, with little communication between oncology and primary care once treatment ends. They argued for a standardized care pathway to ensure patients receive consistent long-term monitoring.'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65: 'Survivorship care is handled inconsistently in their hospital, often depending on the initiative of individual providers. They suggested that formal survivorship care templates could improve patient outcomes.'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82: 'Survivorship care is inconsistent across departments, with oncology often discharging patients without clear follow-up instructions for primary care.'</a:t>
            </a:r>
          </a:p>
        </p:txBody>
      </p:sp>
      <p:sp>
        <p:nvSpPr>
          <p:cNvPr id="640" name="Google Shape;640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What standardized care transition protocols can ensure seamless handoffs between oncology and primary care?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How can survivorship care templates be implemented consistently across different institutional settings?</a:t>
            </a:r>
          </a:p>
        </p:txBody>
      </p:sp>
      <p:sp>
        <p:nvSpPr>
          <p:cNvPr id="642" name="Google Shape;642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>
            <a:off x="813920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3 (n=7)</a:t>
            </a:r>
          </a:p>
        </p:txBody>
      </p:sp>
      <p:sp>
        <p:nvSpPr>
          <p:cNvPr id="645" name="Google Shape;645;p46"/>
          <p:cNvSpPr/>
          <p:nvPr/>
        </p:nvSpPr>
        <p:spPr>
          <a:xfrm rot="-5400000">
            <a:off x="8075675" y="1981575"/>
            <a:ext cx="905700" cy="345000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Primary care physicians delay oncology referrals, resulting in patients starting treatment with limited therapeutic options.</a:t>
            </a:r>
          </a:p>
        </p:txBody>
      </p:sp>
      <p:sp>
        <p:nvSpPr>
          <p:cNvPr id="647" name="Google Shape;647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59: 'Community physicians often wait until multiple treatment failures before referring to oncology, and by then options are limited.'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95: 'Primary care physicians often fail to recognize early symptoms, delaying referrals into oncology.'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91: 'Community oncologists in their network continue to delay referrals, which often results in patients starting therapy too late.'</a:t>
            </a:r>
          </a:p>
        </p:txBody>
      </p:sp>
      <p:sp>
        <p:nvSpPr>
          <p:cNvPr id="649" name="Google Shape;649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What educational interventions can improve primary care recognition of early symptoms requiring oncology referral?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How can referral pathways be streamlined to reduce time from symptom onset to specialist evaluation?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2864</Words>
  <Application>Microsoft Office PowerPoint</Application>
  <PresentationFormat>Widescreen</PresentationFormat>
  <Paragraphs>315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Tahoma</vt:lpstr>
      <vt:lpstr>Century Gothic</vt:lpstr>
      <vt:lpstr>Segoe UI</vt:lpstr>
      <vt:lpstr>Arial</vt:lpstr>
      <vt:lpstr>Calibri</vt:lpstr>
      <vt:lpstr>3_Office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Li</dc:creator>
  <cp:lastModifiedBy>Josh Li</cp:lastModifiedBy>
  <cp:revision>24</cp:revision>
  <dcterms:modified xsi:type="dcterms:W3CDTF">2025-09-24T16:51:58Z</dcterms:modified>
</cp:coreProperties>
</file>